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717" r:id="rId2"/>
    <p:sldId id="663" r:id="rId3"/>
    <p:sldId id="664" r:id="rId4"/>
    <p:sldId id="598" r:id="rId5"/>
    <p:sldId id="377" r:id="rId6"/>
    <p:sldId id="594" r:id="rId7"/>
    <p:sldId id="595" r:id="rId8"/>
    <p:sldId id="599" r:id="rId9"/>
    <p:sldId id="695" r:id="rId10"/>
    <p:sldId id="696" r:id="rId11"/>
    <p:sldId id="697" r:id="rId12"/>
    <p:sldId id="698" r:id="rId13"/>
    <p:sldId id="699" r:id="rId14"/>
    <p:sldId id="700" r:id="rId15"/>
    <p:sldId id="701" r:id="rId16"/>
    <p:sldId id="702" r:id="rId17"/>
    <p:sldId id="703" r:id="rId18"/>
    <p:sldId id="704" r:id="rId19"/>
    <p:sldId id="705" r:id="rId20"/>
    <p:sldId id="706" r:id="rId21"/>
    <p:sldId id="707" r:id="rId22"/>
    <p:sldId id="708" r:id="rId23"/>
    <p:sldId id="709" r:id="rId24"/>
    <p:sldId id="710" r:id="rId25"/>
    <p:sldId id="711" r:id="rId26"/>
    <p:sldId id="712" r:id="rId27"/>
    <p:sldId id="713" r:id="rId28"/>
    <p:sldId id="714" r:id="rId29"/>
    <p:sldId id="715" r:id="rId30"/>
    <p:sldId id="716" r:id="rId31"/>
    <p:sldId id="718" r:id="rId32"/>
    <p:sldId id="719" r:id="rId33"/>
    <p:sldId id="720" r:id="rId34"/>
    <p:sldId id="721" r:id="rId35"/>
    <p:sldId id="722" r:id="rId36"/>
    <p:sldId id="723" r:id="rId3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116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97F2-CDB6-49C6-8724-23E2DF2C22E5}" type="datetimeFigureOut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15C1-5C35-4324-AFB7-EFD74027E1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3973B9E-2678-4686-AB21-FD198E37355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735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725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272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08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603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711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541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603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326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856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429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565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830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279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8302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5882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0632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9856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pPr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3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60111" y="2556165"/>
            <a:ext cx="4876800" cy="1414601"/>
          </a:xfrm>
          <a:prstGeom prst="rect">
            <a:avLst/>
          </a:prstGeom>
          <a:noFill/>
        </p:spPr>
        <p:txBody>
          <a:bodyPr lIns="91423" tIns="45712" rIns="91423" bIns="4571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 pitchFamily="2" charset="0"/>
                <a:cs typeface="SutonnyMJ" pitchFamily="2" charset="0"/>
              </a:rPr>
              <a:t>M</a:t>
            </a:r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/>
                <a:cs typeface="SutonnyMJ" pitchFamily="2" charset="0"/>
              </a:rPr>
              <a:t>ps</a:t>
            </a:r>
            <a:r>
              <a:rPr lang="en-US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/>
                <a:cs typeface="SutonnyMJ" pitchFamily="2" charset="0"/>
              </a:rPr>
              <a:t>¡</a:t>
            </a:r>
            <a:r>
              <a:rPr lang="en-US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44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defRPr/>
            </a:pP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Draft Master Plan</a:t>
            </a:r>
          </a:p>
        </p:txBody>
      </p:sp>
      <p:sp>
        <p:nvSpPr>
          <p:cNvPr id="13315" name="Rectangle 54"/>
          <p:cNvSpPr>
            <a:spLocks noChangeArrowheads="1"/>
          </p:cNvSpPr>
          <p:nvPr/>
        </p:nvSpPr>
        <p:spPr bwMode="auto">
          <a:xfrm>
            <a:off x="1391742" y="919428"/>
            <a:ext cx="7012880" cy="101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RqcyinvU</a:t>
            </a:r>
            <a:r>
              <a:rPr lang="en-US" altLang="en-US" sz="3200" b="1" dirty="0" smtClean="0">
                <a:solidFill>
                  <a:srgbClr val="FF0000"/>
                </a:solidFill>
                <a:latin typeface="SutonnyMJ" pitchFamily="2" charset="0"/>
                <a:ea typeface="SutonnyMJ" pitchFamily="2" charset="0"/>
                <a:cs typeface="SutonnyMJ" pitchFamily="2" charset="0"/>
              </a:rPr>
              <a:t> 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ea typeface="SutonnyMJ" pitchFamily="2" charset="0"/>
                <a:cs typeface="SutonnyMJ" pitchFamily="2" charset="0"/>
              </a:rPr>
              <a:t>‡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ea typeface="SutonnyMJ" pitchFamily="2" charset="0"/>
                <a:cs typeface="SutonnyMJ" pitchFamily="2" charset="0"/>
              </a:rPr>
              <a:t>cŠimfvi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ea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ea typeface="SutonnyMJ" pitchFamily="2" charset="0"/>
                <a:cs typeface="SutonnyMJ" pitchFamily="2" charset="0"/>
              </a:rPr>
              <a:t>gnvcwiKíbv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ea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Master Plan of 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Joypurhat</a:t>
            </a:r>
            <a:r>
              <a:rPr lang="en-US" sz="2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Paurashava</a:t>
            </a:r>
            <a:endParaRPr lang="en-US" sz="2800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53" name="Rectangle 52">
            <a:extLst>
              <a:ext uri="{FF2B5EF4-FFF2-40B4-BE49-F238E27FC236}"/>
            </a:extLst>
          </p:cNvPr>
          <p:cNvSpPr/>
          <p:nvPr/>
        </p:nvSpPr>
        <p:spPr>
          <a:xfrm>
            <a:off x="3124002" y="4807480"/>
            <a:ext cx="3548361" cy="7077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91423" tIns="45712" rIns="91423" bIns="45712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vcbvqt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defRPr/>
            </a:pP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darshaLipiExp" pitchFamily="2" charset="0"/>
                <a:cs typeface="SutonnyMJ" pitchFamily="2" charset="0"/>
              </a:rPr>
              <a:t>X.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jqp£e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E¢Ÿe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Bq­jc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darshaLipiExp" pitchFamily="2" charset="0"/>
              <a:cs typeface="SutonnyMJ" pitchFamily="2" charset="0"/>
            </a:endParaRPr>
          </a:p>
        </p:txBody>
      </p:sp>
      <p:sp>
        <p:nvSpPr>
          <p:cNvPr id="1331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09813" indent="-234544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38174" indent="-187635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313444" indent="-187635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688714" indent="-187635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63984" indent="-187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39253" indent="-187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814523" indent="-187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189793" indent="-1876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A350CCB-7A9C-4812-BC23-A8833D93364D}" type="slidenum">
              <a:rPr lang="en-US" smtClean="0">
                <a:solidFill>
                  <a:srgbClr val="898989"/>
                </a:solidFill>
              </a:rPr>
              <a:pPr/>
              <a:t>1</a:t>
            </a:fld>
            <a:endParaRPr lang="en-US" smtClean="0">
              <a:solidFill>
                <a:srgbClr val="89898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43964" y="5849959"/>
            <a:ext cx="250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7  </a:t>
            </a:r>
            <a:r>
              <a:rPr lang="en-US" sz="2000" b="1" i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b‡f</a:t>
            </a:r>
            <a:r>
              <a:rPr lang="en-US" sz="2000" b="1" i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¤^</a:t>
            </a:r>
            <a:r>
              <a:rPr lang="en-US" sz="2000" b="1" i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2000" b="1" i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, 2017</a:t>
            </a:r>
            <a:endParaRPr lang="en-US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40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791206" y="6"/>
            <a:ext cx="374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gnvcwiKíbvi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ch©vq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1B386AC-2B01-44DE-95CF-F358A3F13433}"/>
              </a:ext>
            </a:extLst>
          </p:cNvPr>
          <p:cNvSpPr txBox="1"/>
          <p:nvPr/>
        </p:nvSpPr>
        <p:spPr>
          <a:xfrm>
            <a:off x="5219884" y="4824347"/>
            <a:ext cx="2390081" cy="31745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3q </a:t>
            </a:r>
            <a:r>
              <a:rPr kumimoji="0" lang="en-US" sz="146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gZwewbgq</a:t>
            </a:r>
            <a:r>
              <a:rPr kumimoji="0" lang="en-US" sz="146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6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mfv</a:t>
            </a:r>
            <a:endParaRPr kumimoji="0" lang="en-US" sz="14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AE4875E-4E52-4CA2-B9CB-856452EEB21D}"/>
              </a:ext>
            </a:extLst>
          </p:cNvPr>
          <p:cNvGrpSpPr/>
          <p:nvPr/>
        </p:nvGrpSpPr>
        <p:grpSpPr>
          <a:xfrm>
            <a:off x="87716" y="3410551"/>
            <a:ext cx="2222401" cy="1923157"/>
            <a:chOff x="87710" y="3410545"/>
            <a:chExt cx="2222401" cy="1923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4614561E-0323-4752-A24B-BA0317E9B8F0}"/>
                </a:ext>
              </a:extLst>
            </p:cNvPr>
            <p:cNvSpPr/>
            <p:nvPr/>
          </p:nvSpPr>
          <p:spPr>
            <a:xfrm>
              <a:off x="87710" y="3410545"/>
              <a:ext cx="2222401" cy="1923157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C61D367F-2983-451E-8DA0-0974ED6BE573}"/>
                </a:ext>
              </a:extLst>
            </p:cNvPr>
            <p:cNvSpPr txBox="1"/>
            <p:nvPr/>
          </p:nvSpPr>
          <p:spPr>
            <a:xfrm>
              <a:off x="279897" y="4107061"/>
              <a:ext cx="1857375" cy="792525"/>
            </a:xfrm>
            <a:prstGeom prst="rect">
              <a:avLst/>
            </a:prstGeom>
            <a:ln w="38100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7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gnvcwiKíbv cÖYqb </a:t>
              </a: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ch©vq</a:t>
              </a:r>
              <a:endParaRPr kumimoji="0" lang="en-US" sz="227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E9B7FF2-209D-4BEB-8109-36A3B347781D}"/>
              </a:ext>
            </a:extLst>
          </p:cNvPr>
          <p:cNvGrpSpPr/>
          <p:nvPr/>
        </p:nvGrpSpPr>
        <p:grpSpPr>
          <a:xfrm>
            <a:off x="78687" y="1143000"/>
            <a:ext cx="9728001" cy="5321524"/>
            <a:chOff x="78681" y="1143000"/>
            <a:chExt cx="9728001" cy="44693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809B24F-8A27-4662-B257-169EDFE4B68B}"/>
                </a:ext>
              </a:extLst>
            </p:cNvPr>
            <p:cNvSpPr txBox="1"/>
            <p:nvPr/>
          </p:nvSpPr>
          <p:spPr>
            <a:xfrm>
              <a:off x="260548" y="1341636"/>
              <a:ext cx="1857375" cy="665606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cÖv_wgK</a:t>
              </a:r>
              <a:r>
                <a:rPr kumimoji="0" lang="en-US" sz="227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ch©vq</a:t>
              </a:r>
              <a:endParaRPr kumimoji="0" lang="en-US" sz="227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xmlns="" id="{9720B3D8-4B98-484C-A1A8-DF93CDC734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6159" y="2503785"/>
              <a:ext cx="7044089" cy="750311"/>
              <a:chOff x="3288051" y="2968511"/>
              <a:chExt cx="8793972" cy="923098"/>
            </a:xfrm>
          </p:grpSpPr>
          <p:grpSp>
            <p:nvGrpSpPr>
              <p:cNvPr id="56" name="Group 5">
                <a:extLst>
                  <a:ext uri="{FF2B5EF4-FFF2-40B4-BE49-F238E27FC236}">
                    <a16:creationId xmlns:a16="http://schemas.microsoft.com/office/drawing/2014/main" xmlns="" id="{4BBD4447-2B6E-466B-8165-B4FD673AF9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8051" y="2968511"/>
                <a:ext cx="8793972" cy="560632"/>
                <a:chOff x="408205" y="3047110"/>
                <a:chExt cx="8793972" cy="560632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xmlns="" id="{8106D726-9AA9-4AE4-9BBA-040E7BA02908}"/>
                    </a:ext>
                  </a:extLst>
                </p:cNvPr>
                <p:cNvSpPr txBox="1"/>
                <p:nvPr/>
              </p:nvSpPr>
              <p:spPr>
                <a:xfrm>
                  <a:off x="408205" y="3048697"/>
                  <a:ext cx="1279178" cy="328018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mxgvbv wba©viY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xmlns="" id="{FF377284-8F9A-498C-AFB8-E2BBCBB1F4EE}"/>
                    </a:ext>
                  </a:extLst>
                </p:cNvPr>
                <p:cNvSpPr txBox="1"/>
                <p:nvPr/>
              </p:nvSpPr>
              <p:spPr>
                <a:xfrm>
                  <a:off x="1727305" y="3047110"/>
                  <a:ext cx="1935578" cy="328018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‡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fŠZ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AeKvVv‡gv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Rwic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xmlns="" id="{3F8661EA-BCB8-4EA0-8B34-2AF3C8D4BD3A}"/>
                    </a:ext>
                  </a:extLst>
                </p:cNvPr>
                <p:cNvSpPr txBox="1"/>
                <p:nvPr/>
              </p:nvSpPr>
              <p:spPr>
                <a:xfrm>
                  <a:off x="3712196" y="3047110"/>
                  <a:ext cx="976996" cy="328018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g¨vc ˆ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Zix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xmlns="" id="{CFA3FFF2-54F2-4B26-AA4B-C49805A9A87D}"/>
                    </a:ext>
                  </a:extLst>
                </p:cNvPr>
                <p:cNvSpPr txBox="1"/>
                <p:nvPr/>
              </p:nvSpPr>
              <p:spPr>
                <a:xfrm>
                  <a:off x="4688196" y="3048697"/>
                  <a:ext cx="2912174" cy="328018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LvZIqvix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mgxÿv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Ges Ab¨vb¨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Rwic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xmlns="" id="{1F1F75CD-B6BB-4E63-9C1B-99A98622F10D}"/>
                    </a:ext>
                  </a:extLst>
                </p:cNvPr>
                <p:cNvSpPr txBox="1"/>
                <p:nvPr/>
              </p:nvSpPr>
              <p:spPr>
                <a:xfrm>
                  <a:off x="7635389" y="3047110"/>
                  <a:ext cx="1566788" cy="560632"/>
                </a:xfrm>
                <a:prstGeom prst="rect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2q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gZwewbgq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mfv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81525755-168E-430F-8F63-C51D72FD7775}"/>
                  </a:ext>
                </a:extLst>
              </p:cNvPr>
              <p:cNvSpPr txBox="1"/>
              <p:nvPr/>
            </p:nvSpPr>
            <p:spPr>
              <a:xfrm>
                <a:off x="6529828" y="3563590"/>
                <a:ext cx="3057893" cy="328019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mv‡f© </a:t>
                </a:r>
                <a:r>
                  <a:rPr kumimoji="0" lang="en-US" sz="1463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wi‡cvU</a:t>
                </a:r>
                <a:r>
                  <a:rPr kumimoji="0" lang="en-US" sz="14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©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00CC9BC-2680-4283-B3B6-3F8C2018FAB9}"/>
                </a:ext>
              </a:extLst>
            </p:cNvPr>
            <p:cNvSpPr txBox="1"/>
            <p:nvPr/>
          </p:nvSpPr>
          <p:spPr>
            <a:xfrm>
              <a:off x="3643809" y="5241330"/>
              <a:ext cx="5431532" cy="266619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6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P‚ovšÍ</a:t>
              </a:r>
              <a:r>
                <a: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6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gv÷vi</a:t>
              </a:r>
              <a:r>
                <a: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6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cøv¨vb</a:t>
              </a:r>
              <a:r>
                <a: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cÖYqb</a:t>
              </a:r>
            </a:p>
          </p:txBody>
        </p:sp>
        <p:grpSp>
          <p:nvGrpSpPr>
            <p:cNvPr id="16" name="Group 13">
              <a:extLst>
                <a:ext uri="{FF2B5EF4-FFF2-40B4-BE49-F238E27FC236}">
                  <a16:creationId xmlns:a16="http://schemas.microsoft.com/office/drawing/2014/main" xmlns="" id="{10591093-8600-49CA-B6F5-3960E462F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9922" y="3480197"/>
              <a:ext cx="5107413" cy="1333078"/>
              <a:chOff x="4757306" y="3774264"/>
              <a:chExt cx="6286297" cy="1641142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14275314-7628-4CFE-B93E-5AA886FC6ED9}"/>
                  </a:ext>
                </a:extLst>
              </p:cNvPr>
              <p:cNvSpPr txBox="1"/>
              <p:nvPr/>
            </p:nvSpPr>
            <p:spPr>
              <a:xfrm>
                <a:off x="5514056" y="5087173"/>
                <a:ext cx="4419776" cy="328233"/>
              </a:xfrm>
              <a:prstGeom prst="rect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Lmov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gv÷vi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cø¨vb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cÖYqb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Av‡jvPbv</a:t>
                </a:r>
                <a:endPara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</p:txBody>
          </p:sp>
          <p:grpSp>
            <p:nvGrpSpPr>
              <p:cNvPr id="52" name="Group 15">
                <a:extLst>
                  <a:ext uri="{FF2B5EF4-FFF2-40B4-BE49-F238E27FC236}">
                    <a16:creationId xmlns:a16="http://schemas.microsoft.com/office/drawing/2014/main" xmlns="" id="{C9F276BB-EC8D-4EAA-ACEF-E6784A2EB8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57306" y="3774264"/>
                <a:ext cx="6286297" cy="839542"/>
                <a:chOff x="3696727" y="3925168"/>
                <a:chExt cx="6286297" cy="839542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xmlns="" id="{BFD99E18-B9B5-4583-89CC-577DFC03222C}"/>
                    </a:ext>
                  </a:extLst>
                </p:cNvPr>
                <p:cNvSpPr txBox="1"/>
                <p:nvPr/>
              </p:nvSpPr>
              <p:spPr>
                <a:xfrm>
                  <a:off x="3991496" y="3925168"/>
                  <a:ext cx="3556142" cy="328233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cwiKíbvi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bxwZgvjv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wba©viY Ges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cÖ‡ÿcY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xmlns="" id="{59026630-696A-4D29-BB38-E1F3B7008D45}"/>
                    </a:ext>
                  </a:extLst>
                </p:cNvPr>
                <p:cNvSpPr txBox="1"/>
                <p:nvPr/>
              </p:nvSpPr>
              <p:spPr>
                <a:xfrm>
                  <a:off x="3696727" y="4425361"/>
                  <a:ext cx="4145679" cy="328233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Z_¨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we‡kølY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K‡i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KvVv‡gv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Ges Ab¨vb¨ cwiKíbv ˆ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Zix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xmlns="" id="{8CAE0B6A-65B3-4A07-B765-CB27A96BBF6E}"/>
                    </a:ext>
                  </a:extLst>
                </p:cNvPr>
                <p:cNvSpPr txBox="1"/>
                <p:nvPr/>
              </p:nvSpPr>
              <p:spPr>
                <a:xfrm>
                  <a:off x="8090518" y="4436477"/>
                  <a:ext cx="1892506" cy="328233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gv÷vi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cø¨vb</a:t>
                  </a:r>
                  <a:r>
                    <a:rPr kumimoji="0" lang="en-US" sz="146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g¨vc ˆ</a:t>
                  </a:r>
                  <a:r>
                    <a:rPr kumimoji="0" lang="en-US" sz="1463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Zix</a:t>
                  </a:r>
                  <a:endPara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endParaRPr>
                </a:p>
              </p:txBody>
            </p:sp>
          </p:grpSp>
        </p:grpSp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xmlns="" id="{2BD7FE9A-0B8A-4A76-82A6-45AF4AFC9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0293" y="1253926"/>
              <a:ext cx="4030723" cy="830280"/>
              <a:chOff x="6852371" y="1591982"/>
              <a:chExt cx="4960875" cy="102271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87894962-F9EA-479A-9522-F540C4BA8D0D}"/>
                  </a:ext>
                </a:extLst>
              </p:cNvPr>
              <p:cNvSpPr txBox="1"/>
              <p:nvPr/>
            </p:nvSpPr>
            <p:spPr>
              <a:xfrm>
                <a:off x="6852371" y="1604691"/>
                <a:ext cx="1156527" cy="32841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Kv‡Ri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Avi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¤¢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7FABDD03-E500-4516-B286-D61D4B8E262F}"/>
                  </a:ext>
                </a:extLst>
              </p:cNvPr>
              <p:cNvSpPr txBox="1"/>
              <p:nvPr/>
            </p:nvSpPr>
            <p:spPr>
              <a:xfrm>
                <a:off x="8483001" y="1604691"/>
                <a:ext cx="1592542" cy="32841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1g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gZwewbgq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mfv</a:t>
                </a:r>
                <a:endPara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D7DACC04-74CB-45DC-8092-B70E37D13AAC}"/>
                  </a:ext>
                </a:extLst>
              </p:cNvPr>
              <p:cNvSpPr txBox="1"/>
              <p:nvPr/>
            </p:nvSpPr>
            <p:spPr>
              <a:xfrm>
                <a:off x="7886245" y="2286283"/>
                <a:ext cx="2714617" cy="32841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Bb‡mckb</a:t>
                </a:r>
                <a:r>
                  <a:rPr kumimoji="0" lang="en-US" sz="14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wi‡cvU</a:t>
                </a:r>
                <a:r>
                  <a:rPr kumimoji="0" lang="en-US" sz="14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©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1DB4B465-FE3B-404C-86CE-0F53F4221FCC}"/>
                  </a:ext>
                </a:extLst>
              </p:cNvPr>
              <p:cNvSpPr txBox="1"/>
              <p:nvPr/>
            </p:nvSpPr>
            <p:spPr>
              <a:xfrm>
                <a:off x="10560047" y="1591982"/>
                <a:ext cx="1253199" cy="32841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cÖv_wgK</a:t>
                </a:r>
                <a:r>
                  <a:rPr kumimoji="0" lang="en-US" sz="1463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46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Rwic</a:t>
                </a:r>
                <a:endPara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</p:txBody>
          </p:sp>
          <p:cxnSp>
            <p:nvCxnSpPr>
              <p:cNvPr id="50" name="Elbow Connector 26">
                <a:extLst>
                  <a:ext uri="{FF2B5EF4-FFF2-40B4-BE49-F238E27FC236}">
                    <a16:creationId xmlns:a16="http://schemas.microsoft.com/office/drawing/2014/main" xmlns="" id="{B7DDE83D-C41D-4B9B-B571-E16D597EFC15}"/>
                  </a:ext>
                </a:extLst>
              </p:cNvPr>
              <p:cNvCxnSpPr>
                <a:stCxn id="45" idx="2"/>
                <a:endCxn id="48" idx="0"/>
              </p:cNvCxnSpPr>
              <p:nvPr/>
            </p:nvCxnSpPr>
            <p:spPr>
              <a:xfrm rot="16200000" flipH="1">
                <a:off x="8160505" y="1203234"/>
                <a:ext cx="353177" cy="1812919"/>
              </a:xfrm>
              <a:prstGeom prst="bentConnector3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Elbow Connector 27">
              <a:extLst>
                <a:ext uri="{FF2B5EF4-FFF2-40B4-BE49-F238E27FC236}">
                  <a16:creationId xmlns:a16="http://schemas.microsoft.com/office/drawing/2014/main" xmlns="" id="{5E837416-E98D-4973-9411-D8F9B28754C1}"/>
                </a:ext>
              </a:extLst>
            </p:cNvPr>
            <p:cNvCxnSpPr>
              <a:stCxn id="47" idx="2"/>
              <a:endCxn id="48" idx="0"/>
            </p:cNvCxnSpPr>
            <p:nvPr/>
          </p:nvCxnSpPr>
          <p:spPr>
            <a:xfrm rot="5400000">
              <a:off x="6204284" y="1659715"/>
              <a:ext cx="286723" cy="29021"/>
            </a:xfrm>
            <a:prstGeom prst="bentConnector3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Elbow Connector 28">
              <a:extLst>
                <a:ext uri="{FF2B5EF4-FFF2-40B4-BE49-F238E27FC236}">
                  <a16:creationId xmlns:a16="http://schemas.microsoft.com/office/drawing/2014/main" xmlns="" id="{F20B4778-18A5-40F5-8339-D532C04F95FA}"/>
                </a:ext>
              </a:extLst>
            </p:cNvPr>
            <p:cNvCxnSpPr>
              <a:stCxn id="49" idx="2"/>
              <a:endCxn id="48" idx="0"/>
            </p:cNvCxnSpPr>
            <p:nvPr/>
          </p:nvCxnSpPr>
          <p:spPr>
            <a:xfrm rot="5400000">
              <a:off x="6973999" y="879682"/>
              <a:ext cx="297041" cy="157876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Elbow Connector 29">
              <a:extLst>
                <a:ext uri="{FF2B5EF4-FFF2-40B4-BE49-F238E27FC236}">
                  <a16:creationId xmlns:a16="http://schemas.microsoft.com/office/drawing/2014/main" xmlns="" id="{48695E26-474A-44BD-8A24-2E8094A1D9D0}"/>
                </a:ext>
              </a:extLst>
            </p:cNvPr>
            <p:cNvCxnSpPr>
              <a:stCxn id="58" idx="2"/>
              <a:endCxn id="57" idx="1"/>
            </p:cNvCxnSpPr>
            <p:nvPr/>
          </p:nvCxnSpPr>
          <p:spPr>
            <a:xfrm rot="16200000" flipH="1">
              <a:off x="4096126" y="1904046"/>
              <a:ext cx="349092" cy="2084387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30">
              <a:extLst>
                <a:ext uri="{FF2B5EF4-FFF2-40B4-BE49-F238E27FC236}">
                  <a16:creationId xmlns:a16="http://schemas.microsoft.com/office/drawing/2014/main" xmlns="" id="{045827AE-5FB4-4830-A18A-0A2DB78D6E23}"/>
                </a:ext>
              </a:extLst>
            </p:cNvPr>
            <p:cNvCxnSpPr>
              <a:stCxn id="59" idx="2"/>
              <a:endCxn id="57" idx="1"/>
            </p:cNvCxnSpPr>
            <p:nvPr/>
          </p:nvCxnSpPr>
          <p:spPr>
            <a:xfrm rot="16200000" flipH="1">
              <a:off x="4755236" y="2563156"/>
              <a:ext cx="350382" cy="764878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31">
              <a:extLst>
                <a:ext uri="{FF2B5EF4-FFF2-40B4-BE49-F238E27FC236}">
                  <a16:creationId xmlns:a16="http://schemas.microsoft.com/office/drawing/2014/main" xmlns="" id="{68F4A94B-5B2A-42FB-BDE4-03314BD1132C}"/>
                </a:ext>
              </a:extLst>
            </p:cNvPr>
            <p:cNvCxnSpPr>
              <a:stCxn id="60" idx="2"/>
              <a:endCxn id="57" idx="0"/>
            </p:cNvCxnSpPr>
            <p:nvPr/>
          </p:nvCxnSpPr>
          <p:spPr>
            <a:xfrm rot="16200000" flipH="1">
              <a:off x="6037247" y="2487150"/>
              <a:ext cx="217072" cy="783579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32">
              <a:extLst>
                <a:ext uri="{FF2B5EF4-FFF2-40B4-BE49-F238E27FC236}">
                  <a16:creationId xmlns:a16="http://schemas.microsoft.com/office/drawing/2014/main" xmlns="" id="{95A8281B-110F-486A-9A1D-1C4655A59873}"/>
                </a:ext>
              </a:extLst>
            </p:cNvPr>
            <p:cNvCxnSpPr>
              <a:stCxn id="61" idx="2"/>
              <a:endCxn id="57" idx="3"/>
            </p:cNvCxnSpPr>
            <p:nvPr/>
          </p:nvCxnSpPr>
          <p:spPr>
            <a:xfrm rot="16200000" flipH="1">
              <a:off x="7362010" y="2720517"/>
              <a:ext cx="349092" cy="451445"/>
            </a:xfrm>
            <a:prstGeom prst="bentConnector4">
              <a:avLst>
                <a:gd name="adj1" fmla="val 30906"/>
                <a:gd name="adj2" fmla="val 308996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33">
              <a:extLst>
                <a:ext uri="{FF2B5EF4-FFF2-40B4-BE49-F238E27FC236}">
                  <a16:creationId xmlns:a16="http://schemas.microsoft.com/office/drawing/2014/main" xmlns="" id="{9F98453C-373D-4CDC-A1EB-AF20658B7A80}"/>
                </a:ext>
              </a:extLst>
            </p:cNvPr>
            <p:cNvCxnSpPr>
              <a:stCxn id="62" idx="2"/>
              <a:endCxn id="57" idx="3"/>
            </p:cNvCxnSpPr>
            <p:nvPr/>
          </p:nvCxnSpPr>
          <p:spPr>
            <a:xfrm rot="5400000">
              <a:off x="8366854" y="2354901"/>
              <a:ext cx="161309" cy="1370460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3CCCE704-98B7-4C5B-91FE-8209D9C628CC}"/>
                </a:ext>
              </a:extLst>
            </p:cNvPr>
            <p:cNvCxnSpPr>
              <a:stCxn id="54" idx="3"/>
              <a:endCxn id="55" idx="1"/>
            </p:cNvCxnSpPr>
            <p:nvPr/>
          </p:nvCxnSpPr>
          <p:spPr>
            <a:xfrm>
              <a:off x="7318152" y="4019807"/>
              <a:ext cx="201583" cy="9029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xmlns="" id="{AAB09997-F9C9-416E-A30B-79EE8B962298}"/>
                </a:ext>
              </a:extLst>
            </p:cNvPr>
            <p:cNvCxnSpPr>
              <a:stCxn id="54" idx="0"/>
              <a:endCxn id="53" idx="2"/>
            </p:cNvCxnSpPr>
            <p:nvPr/>
          </p:nvCxnSpPr>
          <p:spPr>
            <a:xfrm flipV="1">
              <a:off x="5634037" y="3746816"/>
              <a:ext cx="0" cy="139680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D120F5AE-F94A-4BBB-B8A8-5C687D56C981}"/>
                </a:ext>
              </a:extLst>
            </p:cNvPr>
            <p:cNvSpPr/>
            <p:nvPr/>
          </p:nvSpPr>
          <p:spPr>
            <a:xfrm>
              <a:off x="2662238" y="1143000"/>
              <a:ext cx="7130256" cy="112474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12DB04C6-FDEC-4B62-B720-5E9EB0F2D02D}"/>
                </a:ext>
              </a:extLst>
            </p:cNvPr>
            <p:cNvSpPr/>
            <p:nvPr/>
          </p:nvSpPr>
          <p:spPr>
            <a:xfrm>
              <a:off x="78681" y="1143000"/>
              <a:ext cx="2222400" cy="112474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" name="Elbow Connector 42">
              <a:extLst>
                <a:ext uri="{FF2B5EF4-FFF2-40B4-BE49-F238E27FC236}">
                  <a16:creationId xmlns:a16="http://schemas.microsoft.com/office/drawing/2014/main" xmlns="" id="{A4B28E8B-85E9-4498-9B1D-67040FCFB59A}"/>
                </a:ext>
              </a:extLst>
            </p:cNvPr>
            <p:cNvCxnSpPr>
              <a:stCxn id="30" idx="1"/>
              <a:endCxn id="31" idx="3"/>
            </p:cNvCxnSpPr>
            <p:nvPr/>
          </p:nvCxnSpPr>
          <p:spPr>
            <a:xfrm rot="10800000">
              <a:off x="2301081" y="1705372"/>
              <a:ext cx="361156" cy="0"/>
            </a:xfrm>
            <a:prstGeom prst="bentConnector3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F4C61E7A-BED3-4757-9D06-40834660C5A4}"/>
                </a:ext>
              </a:extLst>
            </p:cNvPr>
            <p:cNvSpPr/>
            <p:nvPr/>
          </p:nvSpPr>
          <p:spPr>
            <a:xfrm>
              <a:off x="2672556" y="2381250"/>
              <a:ext cx="7130256" cy="98286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8AB614B8-5B4B-49DE-AA71-5DDECF61AB05}"/>
                </a:ext>
              </a:extLst>
            </p:cNvPr>
            <p:cNvSpPr/>
            <p:nvPr/>
          </p:nvSpPr>
          <p:spPr>
            <a:xfrm>
              <a:off x="78681" y="2381250"/>
              <a:ext cx="2222400" cy="98286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9AEFD00A-3689-40D2-AA19-FF9F7BA05E11}"/>
                </a:ext>
              </a:extLst>
            </p:cNvPr>
            <p:cNvSpPr txBox="1"/>
            <p:nvPr/>
          </p:nvSpPr>
          <p:spPr>
            <a:xfrm>
              <a:off x="279897" y="2670175"/>
              <a:ext cx="1857375" cy="371576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Rwic</a:t>
              </a:r>
              <a:r>
                <a:rPr kumimoji="0" lang="en-US" sz="227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2275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ch©vq</a:t>
              </a:r>
              <a:endParaRPr kumimoji="0" lang="en-US" sz="227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89F75E2D-749F-4100-98F7-98459575DB07}"/>
                </a:ext>
              </a:extLst>
            </p:cNvPr>
            <p:cNvSpPr/>
            <p:nvPr/>
          </p:nvSpPr>
          <p:spPr>
            <a:xfrm>
              <a:off x="2676426" y="3410545"/>
              <a:ext cx="7130256" cy="2201763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3" name="Elbow Connector 51">
              <a:extLst>
                <a:ext uri="{FF2B5EF4-FFF2-40B4-BE49-F238E27FC236}">
                  <a16:creationId xmlns:a16="http://schemas.microsoft.com/office/drawing/2014/main" xmlns="" id="{02FD90C3-2D88-4A4E-8C35-9E2A536EB37C}"/>
                </a:ext>
              </a:extLst>
            </p:cNvPr>
            <p:cNvCxnSpPr>
              <a:stCxn id="33" idx="1"/>
              <a:endCxn id="34" idx="3"/>
            </p:cNvCxnSpPr>
            <p:nvPr/>
          </p:nvCxnSpPr>
          <p:spPr>
            <a:xfrm rot="10800000">
              <a:off x="2301081" y="2872680"/>
              <a:ext cx="371475" cy="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52">
              <a:extLst>
                <a:ext uri="{FF2B5EF4-FFF2-40B4-BE49-F238E27FC236}">
                  <a16:creationId xmlns:a16="http://schemas.microsoft.com/office/drawing/2014/main" xmlns="" id="{E983D92B-4F5C-4524-8245-56B52CE5A408}"/>
                </a:ext>
              </a:extLst>
            </p:cNvPr>
            <p:cNvCxnSpPr>
              <a:stCxn id="36" idx="1"/>
              <a:endCxn id="37" idx="3"/>
            </p:cNvCxnSpPr>
            <p:nvPr/>
          </p:nvCxnSpPr>
          <p:spPr>
            <a:xfrm rot="10800000">
              <a:off x="2310110" y="4371479"/>
              <a:ext cx="366316" cy="140593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BC736BD-86E6-4613-BA57-A0ECC4C4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3823F004-4231-490C-8761-5C8841334FC3}"/>
              </a:ext>
            </a:extLst>
          </p:cNvPr>
          <p:cNvSpPr txBox="1"/>
          <p:nvPr/>
        </p:nvSpPr>
        <p:spPr>
          <a:xfrm>
            <a:off x="5215857" y="5640215"/>
            <a:ext cx="2390081" cy="317459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4_© </a:t>
            </a:r>
            <a:r>
              <a:rPr kumimoji="0" lang="en-US" sz="146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gZwewbgq</a:t>
            </a:r>
            <a:r>
              <a:rPr kumimoji="0" lang="en-US" sz="146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46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mfv</a:t>
            </a:r>
            <a:endParaRPr kumimoji="0" lang="en-US" sz="146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1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724400" y="-76200"/>
            <a:ext cx="4758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gnvcwiKíbvi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AvIZvaxb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welqmg~n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xmlns="" id="{39FBCD99-2F73-4953-9E29-6099BBA331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06572" y="1116044"/>
          <a:ext cx="537735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377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RqcyinvU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‡cŠimfvi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wfkb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mvaviY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Z_¨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vejx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2" marR="74302" marT="37102" marB="37102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xmlns="" id="{80ADBA61-107A-410A-8AF3-B47293B068A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0252" y="1723560"/>
          <a:ext cx="470663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6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avc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I ¯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Íimg~n</a:t>
                      </a:r>
                      <a:endParaRPr lang="en-US" sz="2300" b="1" dirty="0">
                        <a:solidFill>
                          <a:srgbClr val="0070C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85" marR="74285" marT="37102" marB="371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xmlns="" id="{2DEE997C-0A59-4562-B9B7-2B48AEAC82B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31073" y="2267874"/>
          <a:ext cx="5561806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561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 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KvVv‡gv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cwiKíbv)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02" marB="37102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xmlns="" id="{B407D46F-D1AB-4061-B6C1-0F8B52947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655936"/>
              </p:ext>
            </p:extLst>
          </p:nvPr>
        </p:nvGraphicFramePr>
        <p:xfrm>
          <a:off x="4936239" y="4138148"/>
          <a:ext cx="4840783" cy="77531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8407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676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_©K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wewb‡qvM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Kg© cwiKíbv)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1" marR="74301" marT="37135" marB="37135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xmlns="" id="{AF9C41FA-42C1-4767-BBDE-17180303381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-130274" y="2848304"/>
          <a:ext cx="5071666" cy="112585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071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11442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 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f‚wg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cwi‡mev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cwi‡ek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`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y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‡h©vM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e¨e¯’vcbv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BZ¨vw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2" marR="74302" marT="37148" marB="371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xmlns="" id="{1523661D-2122-40BF-A6DE-CA2C65312F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3469" y="5061676"/>
          <a:ext cx="470663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6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bR‡i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cÖ¯Ívebvmg~n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85" marR="74285" marT="37102" marB="371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DA5F7C4-F043-4385-9F51-655D24CA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61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7010400" y="-76200"/>
            <a:ext cx="2499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iƒcKí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SutonnyMJ" pitchFamily="2" charset="0"/>
              </a:rPr>
              <a:t>Vision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CABD803-650D-4A2B-B5AA-7532B1820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31" y="762006"/>
            <a:ext cx="952807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ÒAvMvgx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2036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mv‡ji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`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ÿZvi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¯^”Q I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wbwðZfv‡e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Revew`wnZvg~jK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cwiPvj‡bi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†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cŠimfvevmx‡K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AvaywbK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myweav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cÖvwß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wbwðZ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cŠimfv‡K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A_©‰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bwZKfv‡e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¯^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vej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¤^x,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DbœZRxeb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hvc‡bi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AvaywbK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/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wWwRUvj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hvbRUgy³ 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cwi”Qbœ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cwiKwíZ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Av`k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©,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wbivc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I 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RbevÜe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altLang="en-US" sz="19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r>
              <a:rPr kumimoji="0" lang="en-US" alt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wnmv‡e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M‡o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Zzj‡Z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19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PvBÓ</a:t>
            </a:r>
            <a:r>
              <a:rPr kumimoji="0" lang="en-US" alt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</a:p>
        </p:txBody>
      </p:sp>
      <p:grpSp>
        <p:nvGrpSpPr>
          <p:cNvPr id="19" name="Group 25">
            <a:extLst>
              <a:ext uri="{FF2B5EF4-FFF2-40B4-BE49-F238E27FC236}">
                <a16:creationId xmlns:a16="http://schemas.microsoft.com/office/drawing/2014/main" xmlns="" id="{44090179-380C-44D0-9899-61A835341FF7}"/>
              </a:ext>
            </a:extLst>
          </p:cNvPr>
          <p:cNvGrpSpPr/>
          <p:nvPr/>
        </p:nvGrpSpPr>
        <p:grpSpPr bwMode="auto">
          <a:xfrm>
            <a:off x="4284839" y="3363961"/>
            <a:ext cx="1912916" cy="1551775"/>
            <a:chOff x="3345854" y="1626"/>
            <a:chExt cx="1436290" cy="1436290"/>
          </a:xfrm>
          <a:solidFill>
            <a:schemeClr val="accent3"/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125383CF-80DC-4B24-82C4-904628D5DBBC}"/>
                </a:ext>
              </a:extLst>
            </p:cNvPr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solidFill>
              <a:schemeClr val="accent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cwiKwíZ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bn-I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 ‡</a:t>
              </a:r>
              <a:r>
                <a:rPr kumimoji="0" lang="en-US" alt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UKmB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Av`k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I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bvMwiK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evÜe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val 4">
              <a:extLst>
                <a:ext uri="{FF2B5EF4-FFF2-40B4-BE49-F238E27FC236}">
                  <a16:creationId xmlns:a16="http://schemas.microsoft.com/office/drawing/2014/main" xmlns="" id="{B955AEB7-9A27-4C44-9A76-BE1E19C4C585}"/>
                </a:ext>
              </a:extLst>
            </p:cNvPr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marL="0" marR="0" lvl="0" indent="0" algn="ctr" defTabSz="43338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20" name="Donut 28">
            <a:extLst>
              <a:ext uri="{FF2B5EF4-FFF2-40B4-BE49-F238E27FC236}">
                <a16:creationId xmlns:a16="http://schemas.microsoft.com/office/drawing/2014/main" xmlns="" id="{6E0AF8C0-F5D3-4717-B36F-38808D085B77}"/>
              </a:ext>
            </a:extLst>
          </p:cNvPr>
          <p:cNvSpPr/>
          <p:nvPr/>
        </p:nvSpPr>
        <p:spPr bwMode="auto">
          <a:xfrm>
            <a:off x="3259630" y="2618383"/>
            <a:ext cx="3835994" cy="3112392"/>
          </a:xfrm>
          <a:prstGeom prst="donut">
            <a:avLst>
              <a:gd name="adj" fmla="val 3876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36">
            <a:extLst>
              <a:ext uri="{FF2B5EF4-FFF2-40B4-BE49-F238E27FC236}">
                <a16:creationId xmlns:a16="http://schemas.microsoft.com/office/drawing/2014/main" xmlns="" id="{B207A18D-84DF-4E45-A0C8-D0AC6B6CED60}"/>
              </a:ext>
            </a:extLst>
          </p:cNvPr>
          <p:cNvGrpSpPr>
            <a:grpSpLocks/>
          </p:cNvGrpSpPr>
          <p:nvPr/>
        </p:nvGrpSpPr>
        <p:grpSpPr bwMode="auto">
          <a:xfrm>
            <a:off x="6221792" y="4167896"/>
            <a:ext cx="1457947" cy="1183128"/>
            <a:chOff x="3345854" y="1626"/>
            <a:chExt cx="1436290" cy="143629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C906479E-A0E3-415E-B060-E590E26D1B05}"/>
                </a:ext>
              </a:extLst>
            </p:cNvPr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</a:t>
              </a:r>
              <a:r>
                <a:rPr kumimoji="0" lang="en-US" sz="13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</a:t>
              </a: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</a:t>
              </a:r>
              <a:r>
                <a:rPr kumimoji="0" lang="en-US" sz="13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mev</a:t>
              </a: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3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bvMwiK</a:t>
              </a: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3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myweavw</a:t>
              </a: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  </a:t>
              </a:r>
            </a:p>
          </p:txBody>
        </p:sp>
        <p:sp>
          <p:nvSpPr>
            <p:cNvPr id="25" name="Oval 4">
              <a:extLst>
                <a:ext uri="{FF2B5EF4-FFF2-40B4-BE49-F238E27FC236}">
                  <a16:creationId xmlns:a16="http://schemas.microsoft.com/office/drawing/2014/main" xmlns="" id="{6CE808F3-E379-40A3-B6FF-BBB2137F3BEA}"/>
                </a:ext>
              </a:extLst>
            </p:cNvPr>
            <p:cNvSpPr/>
            <p:nvPr/>
          </p:nvSpPr>
          <p:spPr>
            <a:xfrm>
              <a:off x="3557393" y="210950"/>
              <a:ext cx="1014005" cy="10177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2" name="Group 33">
            <a:extLst>
              <a:ext uri="{FF2B5EF4-FFF2-40B4-BE49-F238E27FC236}">
                <a16:creationId xmlns:a16="http://schemas.microsoft.com/office/drawing/2014/main" xmlns="" id="{1D955ED2-E663-4A7F-A371-4E2F74B149D8}"/>
              </a:ext>
            </a:extLst>
          </p:cNvPr>
          <p:cNvGrpSpPr>
            <a:grpSpLocks/>
          </p:cNvGrpSpPr>
          <p:nvPr/>
        </p:nvGrpSpPr>
        <p:grpSpPr bwMode="auto">
          <a:xfrm>
            <a:off x="4373012" y="2022370"/>
            <a:ext cx="1544609" cy="1183127"/>
            <a:chOff x="3518664" y="1626"/>
            <a:chExt cx="1521664" cy="143629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A0F90CFE-14F4-49ED-BC28-BC5814F7C71D}"/>
                </a:ext>
              </a:extLst>
            </p:cNvPr>
            <p:cNvSpPr/>
            <p:nvPr/>
          </p:nvSpPr>
          <p:spPr>
            <a:xfrm>
              <a:off x="3518664" y="1626"/>
              <a:ext cx="1521664" cy="143629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Avw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_©K,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cÖwZôvwbK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bMi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cwiPvjbvq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¯^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vej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¤^x </a:t>
              </a:r>
            </a:p>
          </p:txBody>
        </p:sp>
        <p:sp>
          <p:nvSpPr>
            <p:cNvPr id="27" name="Oval 4">
              <a:extLst>
                <a:ext uri="{FF2B5EF4-FFF2-40B4-BE49-F238E27FC236}">
                  <a16:creationId xmlns:a16="http://schemas.microsoft.com/office/drawing/2014/main" xmlns="" id="{D241F2D5-D9FD-4E1B-AC20-C59D10526B80}"/>
                </a:ext>
              </a:extLst>
            </p:cNvPr>
            <p:cNvSpPr/>
            <p:nvPr/>
          </p:nvSpPr>
          <p:spPr>
            <a:xfrm>
              <a:off x="3556548" y="529448"/>
              <a:ext cx="1015276" cy="38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lIns="12383" tIns="12383" rIns="12383" bIns="12383" spcCol="127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1" name="Group 29">
            <a:extLst>
              <a:ext uri="{FF2B5EF4-FFF2-40B4-BE49-F238E27FC236}">
                <a16:creationId xmlns:a16="http://schemas.microsoft.com/office/drawing/2014/main" xmlns="" id="{9B759BD8-56A4-4C1B-BE3A-6A071B61AC8A}"/>
              </a:ext>
            </a:extLst>
          </p:cNvPr>
          <p:cNvGrpSpPr>
            <a:grpSpLocks/>
          </p:cNvGrpSpPr>
          <p:nvPr/>
        </p:nvGrpSpPr>
        <p:grpSpPr bwMode="auto">
          <a:xfrm>
            <a:off x="2768122" y="4159078"/>
            <a:ext cx="1643684" cy="1183128"/>
            <a:chOff x="3307430" y="-198807"/>
            <a:chExt cx="1530283" cy="143629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64BA7F20-0B1C-4E22-A8AD-9F3B27A203FC}"/>
                </a:ext>
              </a:extLst>
            </p:cNvPr>
            <p:cNvSpPr/>
            <p:nvPr/>
          </p:nvSpPr>
          <p:spPr>
            <a:xfrm>
              <a:off x="3307430" y="-198807"/>
              <a:ext cx="1436204" cy="143629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cwi‡ek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evÜe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emevm‡hvM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bMix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sp>
          <p:nvSpPr>
            <p:cNvPr id="29" name="Oval 4">
              <a:extLst>
                <a:ext uri="{FF2B5EF4-FFF2-40B4-BE49-F238E27FC236}">
                  <a16:creationId xmlns:a16="http://schemas.microsoft.com/office/drawing/2014/main" xmlns="" id="{ADF37BF3-E638-4F54-BFA6-45C9C9A27A6F}"/>
                </a:ext>
              </a:extLst>
            </p:cNvPr>
            <p:cNvSpPr/>
            <p:nvPr/>
          </p:nvSpPr>
          <p:spPr>
            <a:xfrm>
              <a:off x="3345930" y="530119"/>
              <a:ext cx="1491462" cy="380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AD7F18A-2E7B-40B2-B97F-045204F4DEDA}"/>
              </a:ext>
            </a:extLst>
          </p:cNvPr>
          <p:cNvGrpSpPr/>
          <p:nvPr/>
        </p:nvGrpSpPr>
        <p:grpSpPr>
          <a:xfrm>
            <a:off x="2209800" y="1981200"/>
            <a:ext cx="3705292" cy="1219200"/>
            <a:chOff x="49117" y="2057400"/>
            <a:chExt cx="3705292" cy="12192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D87B925F-1CFE-4AC2-A30A-B8454FE220B3}"/>
                </a:ext>
              </a:extLst>
            </p:cNvPr>
            <p:cNvSpPr txBox="1"/>
            <p:nvPr/>
          </p:nvSpPr>
          <p:spPr bwMode="auto">
            <a:xfrm>
              <a:off x="49117" y="2057400"/>
              <a:ext cx="2371920" cy="120032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mgwš^Z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Dbœqb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(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SutonnyMJ" pitchFamily="2" charset="0"/>
                </a:rPr>
                <a:t>Inclusive Development)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K¤ú¨v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±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wkívÂj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(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Bwc‡RW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BK‡bvwgK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Rvb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AvBwU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BZ¨vw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mK‡ji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wkÿv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wPwKrmv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nvU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evRvi</a:t>
              </a:r>
              <a:endParaRPr kumimoji="0" lang="bn-IN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Vrinda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cwiKwíZ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DbœZ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hvMv‡hvM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¯’v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7A14A83C-FF01-42EC-A143-1112E9F0E8D0}"/>
                </a:ext>
              </a:extLst>
            </p:cNvPr>
            <p:cNvSpPr/>
            <p:nvPr/>
          </p:nvSpPr>
          <p:spPr>
            <a:xfrm>
              <a:off x="2209800" y="2125010"/>
              <a:ext cx="1544609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80BE255E-C61D-4C62-AFDF-1C3FBE02A32C}"/>
              </a:ext>
            </a:extLst>
          </p:cNvPr>
          <p:cNvGrpSpPr/>
          <p:nvPr/>
        </p:nvGrpSpPr>
        <p:grpSpPr>
          <a:xfrm>
            <a:off x="737375" y="4171669"/>
            <a:ext cx="3560943" cy="2243555"/>
            <a:chOff x="-1423314" y="4247863"/>
            <a:chExt cx="3560943" cy="2243555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FDE0376A-C39F-41EC-89F0-8D06CC33DF5D}"/>
                </a:ext>
              </a:extLst>
            </p:cNvPr>
            <p:cNvSpPr/>
            <p:nvPr/>
          </p:nvSpPr>
          <p:spPr>
            <a:xfrm>
              <a:off x="593020" y="4247863"/>
              <a:ext cx="1544609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E997A291-0468-458D-9494-722B89F86F91}"/>
                </a:ext>
              </a:extLst>
            </p:cNvPr>
            <p:cNvSpPr txBox="1"/>
            <p:nvPr/>
          </p:nvSpPr>
          <p:spPr bwMode="auto">
            <a:xfrm>
              <a:off x="-1423314" y="5106423"/>
              <a:ext cx="2560340" cy="138499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hvbRUgy³ I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wbivc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`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moK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©¨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vcbv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©-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gvV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B‡Kv-Uy¨wiRg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IqvK-I‡q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mvB‡Kj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I‡q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IqvUvi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wjwbqvi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KvwiMwi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wkÿv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¯’v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80D5040-A1AB-43B3-814A-43380F73615F}"/>
              </a:ext>
            </a:extLst>
          </p:cNvPr>
          <p:cNvGrpSpPr/>
          <p:nvPr/>
        </p:nvGrpSpPr>
        <p:grpSpPr>
          <a:xfrm>
            <a:off x="6197760" y="4171669"/>
            <a:ext cx="3058553" cy="2090017"/>
            <a:chOff x="4037071" y="4247863"/>
            <a:chExt cx="3058553" cy="2090017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93A7AC18-82D7-4261-9140-B42A6A83839A}"/>
                </a:ext>
              </a:extLst>
            </p:cNvPr>
            <p:cNvSpPr/>
            <p:nvPr/>
          </p:nvSpPr>
          <p:spPr>
            <a:xfrm>
              <a:off x="4037071" y="4247863"/>
              <a:ext cx="1518438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430F838F-5A38-4247-A0F0-7F1A843C88DB}"/>
                </a:ext>
              </a:extLst>
            </p:cNvPr>
            <p:cNvSpPr txBox="1"/>
            <p:nvPr/>
          </p:nvSpPr>
          <p:spPr bwMode="auto">
            <a:xfrm>
              <a:off x="4341808" y="5168329"/>
              <a:ext cx="2753816" cy="116955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wbiwew”Qbœ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we`y¨r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cvwb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mieivn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cvK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I ‡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Ljvi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gvV</a:t>
              </a:r>
              <a:endParaRPr kumimoji="0" lang="bn-I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Vrinda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cvewjK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Uq‡jU</a:t>
              </a:r>
              <a:endParaRPr kumimoji="0" lang="bn-I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Vrinda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AvaywbK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IqvW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‡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m›Uvi</a:t>
              </a:r>
              <a:endParaRPr kumimoji="0" lang="bn-I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Vrinda" panose="020B0502040204020203" pitchFamily="34" charset="0"/>
              </a:endParaRPr>
            </a:p>
            <a:p>
              <a:pPr marL="117475" marR="0" lvl="0" indent="-1174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cwiKwíZ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‡Wª‡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bR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eR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©¨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vcbv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endParaRPr kumimoji="0" lang="bn-I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Vrinda" panose="020B0502040204020203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632F2C8-053F-41DC-B746-43D77F9E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53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4E311997-B4B8-4ABD-AEE3-936E89C0A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790204"/>
            <a:ext cx="6333444" cy="530579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156073" y="6"/>
            <a:ext cx="4086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bR‡i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RqcyinvU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031BCC2-D7D5-4798-9238-F729A6F2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DF5F10B3-0AAC-4414-A62F-B4F214336B9D}"/>
              </a:ext>
            </a:extLst>
          </p:cNvPr>
          <p:cNvSpPr/>
          <p:nvPr/>
        </p:nvSpPr>
        <p:spPr>
          <a:xfrm flipV="1">
            <a:off x="7315200" y="2514600"/>
            <a:ext cx="182367" cy="182367"/>
          </a:xfrm>
          <a:prstGeom prst="ellipse">
            <a:avLst/>
          </a:prstGeom>
          <a:solidFill>
            <a:srgbClr val="7030A0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rgbClr val="FF0000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5FB764D4-0A61-496D-A169-9E7F2A1DA899}"/>
              </a:ext>
            </a:extLst>
          </p:cNvPr>
          <p:cNvSpPr/>
          <p:nvPr/>
        </p:nvSpPr>
        <p:spPr>
          <a:xfrm flipV="1">
            <a:off x="5181600" y="3079249"/>
            <a:ext cx="182367" cy="18236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228600">
              <a:srgbClr val="FF0000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xmlns="" id="{498D6BED-6A84-4230-AF69-9160D210328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7356" y="584780"/>
          <a:ext cx="3761939" cy="581601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796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3512">
                  <a:extLst>
                    <a:ext uri="{9D8B030D-6E8A-4147-A177-3AD203B41FA5}">
                      <a16:colId xmlns:a16="http://schemas.microsoft.com/office/drawing/2014/main" xmlns="" val="4271218938"/>
                    </a:ext>
                  </a:extLst>
                </a:gridCol>
                <a:gridCol w="19688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440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18.6</a:t>
                      </a:r>
                      <a:r>
                        <a:rPr lang="en-US" sz="1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1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eM</a:t>
                      </a:r>
                      <a:r>
                        <a:rPr lang="en-US" sz="1300" b="1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300" b="1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1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4769"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‡gvU</a:t>
                      </a:r>
                      <a:endParaRPr lang="en-US" sz="1300" dirty="0"/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69,033 (</a:t>
                      </a:r>
                      <a:r>
                        <a:rPr lang="en-US" sz="13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73, 920 (</a:t>
                      </a:r>
                      <a:r>
                        <a:rPr lang="en-US" sz="13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cÖ‡ÿwcZ</a:t>
                      </a:r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2017)</a:t>
                      </a: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1386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endParaRPr lang="en-US" sz="1300" dirty="0"/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17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3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2017)</a:t>
                      </a:r>
                      <a:endParaRPr lang="en-US" sz="13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476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09wU (</a:t>
                      </a:r>
                      <a:r>
                        <a:rPr lang="en-US" sz="13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AvqZ‡b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eo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baseline="0" dirty="0" err="1">
                          <a:solidFill>
                            <a:srgbClr val="C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300" b="0" baseline="0" dirty="0">
                          <a:solidFill>
                            <a:srgbClr val="C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300" b="0" baseline="0" dirty="0" err="1">
                          <a:solidFill>
                            <a:srgbClr val="C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300" b="0" baseline="0" dirty="0">
                          <a:solidFill>
                            <a:srgbClr val="C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02 </a:t>
                      </a:r>
                      <a:r>
                        <a:rPr lang="en-US" sz="13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3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="0" baseline="0" dirty="0" err="1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300" b="0" baseline="0" dirty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300" b="0" baseline="0" dirty="0" err="1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300" b="0" baseline="0" dirty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 09</a:t>
                      </a:r>
                      <a:r>
                        <a:rPr lang="en-US" sz="1300" b="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3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6295">
                <a:tc rowSpan="4">
                  <a:txBody>
                    <a:bodyPr/>
                    <a:lstStyle/>
                    <a:p>
                      <a:pPr algn="ctr"/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fe‡bi</a:t>
                      </a:r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3, 661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62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5, 315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62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‡mwg-cvKv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11, 724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62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‡gvU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20, 700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0797">
                <a:tc rowSpan="4">
                  <a:txBody>
                    <a:bodyPr/>
                    <a:lstStyle/>
                    <a:p>
                      <a:pPr algn="ctr"/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3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3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44.12 </a:t>
                      </a:r>
                      <a:r>
                        <a:rPr lang="en-US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07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113.24 </a:t>
                      </a:r>
                      <a:r>
                        <a:rPr lang="en-US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207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‡mwg-cvKv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31.68 </a:t>
                      </a:r>
                      <a:r>
                        <a:rPr lang="en-US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0797">
                <a:tc v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‡gvU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189.04 </a:t>
                      </a:r>
                      <a:r>
                        <a:rPr lang="en-US" sz="13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14769">
                <a:tc rowSpan="4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b`©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gvi</a:t>
                      </a:r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ˆ`N©¨</a:t>
                      </a:r>
                    </a:p>
                    <a:p>
                      <a:pPr algn="ctr"/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3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3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cÖvBgvix (b`x/ Lvj)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37.88 </a:t>
                      </a:r>
                      <a:r>
                        <a:rPr lang="en-US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1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Aviwmwm</a:t>
                      </a:r>
                      <a:r>
                        <a:rPr lang="en-US" sz="1300" b="0" i="0" u="none" strike="noStrike" baseline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29.806 </a:t>
                      </a:r>
                      <a:r>
                        <a:rPr lang="en-US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</a:p>
                  </a:txBody>
                  <a:tcPr marL="8511" marR="8511" marT="8511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147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gvwU</a:t>
                      </a:r>
                      <a:r>
                        <a:rPr lang="en-US" sz="1300" u="none" strike="noStrike" baseline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w`‡q ˆZwi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1.183 </a:t>
                      </a:r>
                      <a:r>
                        <a:rPr lang="en-US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</a:p>
                  </a:txBody>
                  <a:tcPr marL="8511" marR="8511" marT="8511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013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300" b="1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81709" marR="81709" marT="40854" marB="40854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68.869 </a:t>
                      </a:r>
                      <a:r>
                        <a:rPr lang="en-US" sz="13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</a:p>
                  </a:txBody>
                  <a:tcPr marL="8511" marR="8511" marT="8511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DC5A21AC-5DC0-48B9-9041-41219F3F6106}"/>
              </a:ext>
            </a:extLst>
          </p:cNvPr>
          <p:cNvCxnSpPr>
            <a:cxnSpLocks/>
          </p:cNvCxnSpPr>
          <p:nvPr/>
        </p:nvCxnSpPr>
        <p:spPr>
          <a:xfrm>
            <a:off x="3724722" y="1912203"/>
            <a:ext cx="1431351" cy="12582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ACFB5FD9-1F15-45EA-AF76-1FF263808909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3429000" y="2057400"/>
            <a:ext cx="3886200" cy="548383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49DE5465-261F-41E3-8973-635E24B4B645}"/>
              </a:ext>
            </a:extLst>
          </p:cNvPr>
          <p:cNvGrpSpPr/>
          <p:nvPr/>
        </p:nvGrpSpPr>
        <p:grpSpPr>
          <a:xfrm>
            <a:off x="4246780" y="4953000"/>
            <a:ext cx="283904" cy="597139"/>
            <a:chOff x="9029376" y="2688609"/>
            <a:chExt cx="206644" cy="470252"/>
          </a:xfrm>
        </p:grpSpPr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xmlns="" id="{B9F7B4EE-3C37-4F89-8CCC-EF356B9DCF57}"/>
                </a:ext>
              </a:extLst>
            </p:cNvPr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D94C5F08-0B1A-48B9-AE36-4445675746F7}"/>
                </a:ext>
              </a:extLst>
            </p:cNvPr>
            <p:cNvSpPr txBox="1"/>
            <p:nvPr/>
          </p:nvSpPr>
          <p:spPr>
            <a:xfrm>
              <a:off x="9029376" y="2920620"/>
              <a:ext cx="206644" cy="2382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487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156073" y="6"/>
            <a:ext cx="4086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bR‡i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RqcyinvU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280BFB8-4C4A-47FF-B842-6F0FE253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539455"/>
              </p:ext>
            </p:extLst>
          </p:nvPr>
        </p:nvGraphicFramePr>
        <p:xfrm>
          <a:off x="304800" y="1584192"/>
          <a:ext cx="4648200" cy="30521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804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13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7008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SutonnyMJ" pitchFamily="2" charset="0"/>
                        </a:rPr>
                        <a:t>cvwb</a:t>
                      </a:r>
                      <a:r>
                        <a:rPr lang="en-US" sz="2400" b="1" dirty="0">
                          <a:latin typeface="SutonnyMJ" pitchFamily="2" charset="0"/>
                        </a:rPr>
                        <a:t> </a:t>
                      </a:r>
                      <a:r>
                        <a:rPr lang="en-US" sz="2400" b="1" dirty="0" err="1">
                          <a:latin typeface="SutonnyMJ" pitchFamily="2" charset="0"/>
                        </a:rPr>
                        <a:t>mieivn</a:t>
                      </a:r>
                      <a:r>
                        <a:rPr lang="en-US" sz="24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SutonnyMJ" pitchFamily="2" charset="0"/>
                        </a:rPr>
                        <a:t>e¨e</a:t>
                      </a:r>
                      <a:r>
                        <a:rPr lang="en-US" sz="2400" b="1" baseline="0" dirty="0">
                          <a:latin typeface="SutonnyMJ" pitchFamily="2" charset="0"/>
                        </a:rPr>
                        <a:t>¯</a:t>
                      </a:r>
                      <a:r>
                        <a:rPr lang="en-US" sz="2400" b="1" baseline="0" dirty="0" smtClean="0">
                          <a:latin typeface="SutonnyMJ" pitchFamily="2" charset="0"/>
                        </a:rPr>
                        <a:t>’</a:t>
                      </a:r>
                      <a:r>
                        <a:rPr lang="en-US" sz="2400" b="1" baseline="0" dirty="0" err="1" smtClean="0">
                          <a:latin typeface="SutonnyMJ" pitchFamily="2" charset="0"/>
                        </a:rPr>
                        <a:t>vcbv</a:t>
                      </a:r>
                      <a:r>
                        <a:rPr lang="en-US" sz="2400" b="1" baseline="0" dirty="0" smtClean="0">
                          <a:latin typeface="SutonnyMJ" pitchFamily="2" charset="0"/>
                        </a:rPr>
                        <a:t> </a:t>
                      </a:r>
                      <a:endParaRPr lang="bn-BD" sz="2400" b="1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pPr algn="l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cvwbi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ms‡hvM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1414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cvwbi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cvBc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jvB‡bi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ˆ`N©¨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59.70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wK.wg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.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cvwb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 †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kvabvMvi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1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Ifvi‡nW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U¨sK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</a:rPr>
                        <a:t>÷ª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xU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nvB‡W</a:t>
                      </a:r>
                      <a:r>
                        <a:rPr lang="en-US" sz="2000" dirty="0">
                          <a:latin typeface="SutonnyMJ" pitchFamily="2" charset="0"/>
                        </a:rPr>
                        <a:t>ª›U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Gi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7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07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Mfxi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bjK</a:t>
                      </a:r>
                      <a:r>
                        <a:rPr lang="en-US" sz="2000" dirty="0">
                          <a:latin typeface="SutonnyMJ" pitchFamily="2" charset="0"/>
                        </a:rPr>
                        <a:t>‚‡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ci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4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08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Bc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jvB‡bi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gva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¨‡g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mvwf©m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Gwiqv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30%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E‡a</a:t>
                      </a:r>
                      <a:r>
                        <a:rPr lang="en-US" sz="2000" dirty="0">
                          <a:latin typeface="SutonnyMJ" pitchFamily="2" charset="0"/>
                        </a:rPr>
                        <a:t>©¦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D6F93239-D150-4C4A-9E18-8D0E0DD40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475838"/>
              </p:ext>
            </p:extLst>
          </p:nvPr>
        </p:nvGraphicFramePr>
        <p:xfrm>
          <a:off x="4953000" y="1579492"/>
          <a:ext cx="4648200" cy="30521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8640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bn-BD" sz="2400" b="1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বর্জ্য </a:t>
                      </a:r>
                      <a:r>
                        <a:rPr lang="bn-BD" sz="2400" b="1" kern="1200" dirty="0" smtClean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ব্যবস্থাপনা</a:t>
                      </a:r>
                      <a:endParaRPr lang="bn-BD" sz="2400" b="1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bn-BD" sz="2000" b="1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575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০১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মোট আবর্জনা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উৎপাদন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প্রায়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25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 টন প্রতিদিন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4575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০২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000" kern="1200" baseline="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ব্যবস্থাকৃত আবর্জনা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প্রায়  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20 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টন প্রতিদিন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912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০৩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ট্রান্সফার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‡÷kb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-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9912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০৪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কমপো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÷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প্লান্ট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-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9912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০৫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ল্যান্ডফিল্ড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১ টি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457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06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mvwf©m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Gwiqv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‡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cŠimfvi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75%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GjvKv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47951181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CC54894-2455-49C9-983C-E962920C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54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156073" y="6"/>
            <a:ext cx="4086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bR‡i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RqcyinvU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6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AB0D36F-60DA-4ECC-B041-ED52C79C7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xmlns="" id="{9EF0A0AC-78C4-4207-BAA1-584CFE4A1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519603"/>
              </p:ext>
            </p:extLst>
          </p:nvPr>
        </p:nvGraphicFramePr>
        <p:xfrm>
          <a:off x="990605" y="914400"/>
          <a:ext cx="3615433" cy="443983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639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74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39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µ</a:t>
                      </a:r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  <a:cs typeface="SutonnyMJ" pitchFamily="2" charset="0"/>
                        </a:rPr>
                        <a:t>bss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SutonnyMJ"/>
                          <a:cs typeface="SutonnyMJ" pitchFamily="2" charset="0"/>
                        </a:rPr>
                        <a:t>wk¶v</a:t>
                      </a:r>
                      <a:r>
                        <a:rPr lang="en-US" sz="1800" b="1" dirty="0" smtClean="0">
                          <a:latin typeface="SutonnyMJ"/>
                          <a:cs typeface="SutonnyMJ" pitchFamily="2" charset="0"/>
                        </a:rPr>
                        <a:t> </a:t>
                      </a:r>
                      <a:r>
                        <a:rPr lang="en-US" sz="1800" b="1" dirty="0" err="1" smtClean="0">
                          <a:latin typeface="SutonnyMJ"/>
                          <a:cs typeface="SutonnyMJ" pitchFamily="2" charset="0"/>
                        </a:rPr>
                        <a:t>cªwZôv‡bi</a:t>
                      </a:r>
                      <a:r>
                        <a:rPr lang="en-US" sz="1800" b="1" dirty="0" smtClean="0">
                          <a:latin typeface="SutonnyMJ"/>
                          <a:cs typeface="SutonnyMJ" pitchFamily="2" charset="0"/>
                        </a:rPr>
                        <a:t> </a:t>
                      </a:r>
                      <a:r>
                        <a:rPr lang="en-US" sz="1800" b="1" dirty="0" err="1" smtClean="0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800" b="1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800" kern="12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kern="1200" baseline="0" dirty="0" err="1">
                          <a:latin typeface="SutonnyMJ" pitchFamily="2" charset="0"/>
                          <a:cs typeface="SutonnyMJ" pitchFamily="2" charset="0"/>
                        </a:rPr>
                        <a:t>M‡elYv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KvwiMix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¯’v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95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SutonnyMJ"/>
                        </a:rPr>
                        <a:t>miKvwi</a:t>
                      </a:r>
                      <a:r>
                        <a:rPr lang="en-US" sz="1800" dirty="0" smtClean="0">
                          <a:latin typeface="SutonnyMJ"/>
                        </a:rPr>
                        <a:t>/†</a:t>
                      </a:r>
                      <a:r>
                        <a:rPr lang="en-US" sz="1800" dirty="0" err="1" smtClean="0">
                          <a:latin typeface="SutonnyMJ"/>
                        </a:rPr>
                        <a:t>emiKvwi</a:t>
                      </a:r>
                      <a:r>
                        <a:rPr lang="en-US" sz="1800" dirty="0" smtClean="0">
                          <a:latin typeface="SutonnyMJ"/>
                        </a:rPr>
                        <a:t> </a:t>
                      </a:r>
                      <a:r>
                        <a:rPr lang="en-US" sz="1800" dirty="0" err="1" smtClean="0">
                          <a:latin typeface="SutonnyMJ"/>
                        </a:rPr>
                        <a:t>K‡jR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SutonnyMJ"/>
                        </a:rPr>
                        <a:t>miKvwi</a:t>
                      </a:r>
                      <a:r>
                        <a:rPr lang="en-US" sz="1800" dirty="0" smtClean="0">
                          <a:latin typeface="SutonnyMJ"/>
                        </a:rPr>
                        <a:t>/†</a:t>
                      </a:r>
                      <a:r>
                        <a:rPr lang="en-US" sz="1800" dirty="0" err="1" smtClean="0">
                          <a:latin typeface="SutonnyMJ"/>
                        </a:rPr>
                        <a:t>emiKvwi</a:t>
                      </a:r>
                      <a:r>
                        <a:rPr lang="en-US" sz="1800" dirty="0" smtClean="0">
                          <a:latin typeface="SutonnyMJ"/>
                        </a:rPr>
                        <a:t> D”” we`¨</a:t>
                      </a:r>
                      <a:r>
                        <a:rPr lang="en-US" sz="1800" dirty="0" err="1" smtClean="0">
                          <a:latin typeface="SutonnyMJ"/>
                        </a:rPr>
                        <a:t>vjq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19</a:t>
                      </a:r>
                      <a:endParaRPr lang="bn-BD" sz="1800" dirty="0">
                        <a:latin typeface="SutonnyMJ" pitchFamily="2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2430889243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SutonnyMJ"/>
                        </a:rPr>
                        <a:t>miKvwi</a:t>
                      </a:r>
                      <a:r>
                        <a:rPr lang="en-US" sz="1800" dirty="0" smtClean="0">
                          <a:latin typeface="SutonnyMJ"/>
                        </a:rPr>
                        <a:t>/†</a:t>
                      </a:r>
                      <a:r>
                        <a:rPr lang="en-US" sz="1800" dirty="0" err="1" smtClean="0">
                          <a:latin typeface="SutonnyMJ"/>
                        </a:rPr>
                        <a:t>emiKvwi</a:t>
                      </a:r>
                      <a:r>
                        <a:rPr lang="en-US" sz="1800" dirty="0" smtClean="0">
                          <a:latin typeface="SutonnyMJ"/>
                        </a:rPr>
                        <a:t> </a:t>
                      </a:r>
                      <a:r>
                        <a:rPr lang="en-US" sz="1800" dirty="0" err="1" smtClean="0">
                          <a:latin typeface="SutonnyMJ"/>
                        </a:rPr>
                        <a:t>cªv_wgK</a:t>
                      </a:r>
                      <a:r>
                        <a:rPr lang="en-US" sz="1800" dirty="0" smtClean="0">
                          <a:latin typeface="SutonnyMJ"/>
                        </a:rPr>
                        <a:t> we`¨</a:t>
                      </a:r>
                      <a:r>
                        <a:rPr lang="en-US" sz="1800" dirty="0" err="1" smtClean="0">
                          <a:latin typeface="SutonnyMJ"/>
                        </a:rPr>
                        <a:t>vjq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21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SutonnyMJ"/>
                        </a:rPr>
                        <a:t>wKÐviMv‡U©b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07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SutonnyMJ"/>
                        </a:rPr>
                        <a:t>gv</a:t>
                      </a:r>
                      <a:r>
                        <a:rPr lang="en-US" sz="1800" dirty="0" smtClean="0">
                          <a:latin typeface="SutonnyMJ"/>
                        </a:rPr>
                        <a:t>`ª</a:t>
                      </a:r>
                      <a:r>
                        <a:rPr lang="en-US" sz="1800" dirty="0" err="1" smtClean="0">
                          <a:latin typeface="SutonnyMJ"/>
                        </a:rPr>
                        <a:t>vmv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2427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08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SutonnyMJ"/>
                        </a:rPr>
                        <a:t>jvB</a:t>
                      </a:r>
                      <a:r>
                        <a:rPr lang="en-US" sz="1800" dirty="0" err="1" smtClean="0">
                          <a:latin typeface="AdarshaLipiExp"/>
                        </a:rPr>
                        <a:t>­­­</a:t>
                      </a:r>
                      <a:r>
                        <a:rPr lang="en-US" sz="1800" dirty="0" err="1" smtClean="0">
                          <a:latin typeface="SutonnyMJ"/>
                        </a:rPr>
                        <a:t>‡eªix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SutonnyMJ" pitchFamily="2" charset="0"/>
                          <a:cs typeface="SutonnyOMJ" pitchFamily="2" charset="0"/>
                        </a:rPr>
                        <a:t>6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09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K¨v‡WU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K‡jR</a:t>
                      </a:r>
                      <a:endParaRPr lang="bn-BD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lang="bn-BD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wek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¦</a:t>
                      </a:r>
                      <a:r>
                        <a:rPr lang="en-US" sz="1800" kern="1200" baseline="0" dirty="0">
                          <a:latin typeface="SutonnyMJ" pitchFamily="2" charset="0"/>
                          <a:cs typeface="SutonnyMJ" pitchFamily="2" charset="0"/>
                        </a:rPr>
                        <a:t> we`¨</a:t>
                      </a:r>
                      <a:r>
                        <a:rPr lang="en-US" sz="1800" kern="1200" baseline="0" dirty="0" err="1"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bn-BD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lang="bn-BD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11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kern="1200" dirty="0" err="1">
                          <a:latin typeface="SutonnyMJ" pitchFamily="2" charset="0"/>
                          <a:cs typeface="SutonnyMJ" pitchFamily="2" charset="0"/>
                        </a:rPr>
                        <a:t>fv‡Kkbvj</a:t>
                      </a: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800" kern="12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kern="1200" baseline="0" dirty="0" err="1">
                          <a:latin typeface="SutonnyMJ" pitchFamily="2" charset="0"/>
                          <a:cs typeface="SutonnyMJ" pitchFamily="2" charset="0"/>
                        </a:rPr>
                        <a:t>Uªwbs</a:t>
                      </a:r>
                      <a:r>
                        <a:rPr lang="en-US" sz="1800" kern="12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kern="1200" baseline="0" dirty="0" err="1">
                          <a:latin typeface="SutonnyMJ" pitchFamily="2" charset="0"/>
                          <a:cs typeface="SutonnyMJ" pitchFamily="2" charset="0"/>
                        </a:rPr>
                        <a:t>Bbw÷wUDU</a:t>
                      </a:r>
                      <a:endParaRPr lang="bn-BD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lang="bn-BD" sz="18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994A287B-5C9D-4371-939D-1D95F0ABCB0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05400" y="3505200"/>
          <a:ext cx="3962400" cy="183470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252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11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59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833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</a:rPr>
                        <a:t> µ</a:t>
                      </a:r>
                      <a:r>
                        <a:rPr lang="en-US" sz="1800" b="1" dirty="0" err="1">
                          <a:latin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</a:rPr>
                        <a:t>bs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1800" b="1" dirty="0">
                          <a:latin typeface="SutonnyMJ" pitchFamily="2" charset="0"/>
                          <a:cs typeface="SutonnyOMJ" pitchFamily="2" charset="0"/>
                        </a:rPr>
                        <a:t>ধমীয় অবকাঠামো</a:t>
                      </a:r>
                      <a:r>
                        <a:rPr lang="en-US" sz="1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OMJ" pitchFamily="2" charset="0"/>
                        </a:rPr>
                        <a:t>i</a:t>
                      </a:r>
                      <a:r>
                        <a:rPr lang="bn-BD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1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মসজিদ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95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মন্দি</a:t>
                      </a: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i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20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গীর্জা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ঈদগা মাঠ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কবর স্থান</a:t>
                      </a: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/ </a:t>
                      </a: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শশ্মান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15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xmlns="" id="{74459E24-0C0C-4875-B112-82888B1BD6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05400" y="1066800"/>
          <a:ext cx="3962400" cy="24422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333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08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81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391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SutonnyMJ" pitchFamily="2" charset="0"/>
                        </a:rPr>
                        <a:t> µ</a:t>
                      </a:r>
                      <a:r>
                        <a:rPr lang="en-US" sz="1800" b="1" dirty="0" err="1">
                          <a:latin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</a:rPr>
                        <a:t>bs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 gridSpan="2">
                  <a:txBody>
                    <a:bodyPr/>
                    <a:lstStyle/>
                    <a:p>
                      <a:pPr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স্বাস্থ্য বিষয়ক অবকাঠামো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</a:t>
                      </a:r>
                      <a:r>
                        <a:rPr lang="bn-BD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msL¨v</a:t>
                      </a:r>
                      <a:endParaRPr lang="bn-BD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সরকারি 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3</a:t>
                      </a:r>
                      <a:endParaRPr lang="bn-BD" sz="1800" b="0" kern="1200" dirty="0" err="1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gvbwmK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WvqvMbwóK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সেন্টার</a:t>
                      </a: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বেসরকারি ক্লিনিক</a:t>
                      </a: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‡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f‡Uwibvix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06</a:t>
                      </a:r>
                      <a:endParaRPr lang="bn-BD" sz="1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‡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emiKvwi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07</a:t>
                      </a:r>
                      <a:endParaRPr lang="bn-BD" sz="1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BDbvbx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wPwKrmv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†K›`ª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52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3" cstate="print"/>
          <a:srcRect r="2528"/>
          <a:stretch>
            <a:fillRect/>
          </a:stretch>
        </p:blipFill>
        <p:spPr bwMode="auto">
          <a:xfrm>
            <a:off x="3814354" y="609600"/>
            <a:ext cx="6091646" cy="438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FEAB602-67C8-4DBE-8385-01D1EE084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733800"/>
            <a:ext cx="714073" cy="96496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708870" y="-52955"/>
            <a:ext cx="5663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RqcyinvU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598561"/>
              </p:ext>
            </p:extLst>
          </p:nvPr>
        </p:nvGraphicFramePr>
        <p:xfrm>
          <a:off x="151238" y="685800"/>
          <a:ext cx="3767619" cy="5753722"/>
        </p:xfrm>
        <a:graphic>
          <a:graphicData uri="http://schemas.openxmlformats.org/drawingml/2006/table">
            <a:tbl>
              <a:tblPr/>
              <a:tblGrid>
                <a:gridCol w="5308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12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07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46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09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1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200" b="0" i="0" u="none" strike="noStrike" dirty="0">
                          <a:solidFill>
                            <a:srgbClr val="000000"/>
                          </a:solidFill>
                          <a:latin typeface="SutonnySushreeMJ" pitchFamily="2" charset="0"/>
                        </a:rPr>
                        <a:t>প্রশাসনিক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SutonnySushreeMJ" pitchFamily="2" charset="0"/>
                        </a:rPr>
                        <a:t>AÂj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SutonnySushreeMJ" pitchFamily="2" charset="0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62.35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2358.41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51.31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152.34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3.31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e¨vwYwRK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68.23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KwgDwbwU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myweavmg~n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23.99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108.56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9.94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882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116.44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12.34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1332.39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28.98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26.67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291.42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6.34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BDwUwjwU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mvwf©m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15.14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98580240"/>
                  </a:ext>
                </a:extLst>
              </a:tr>
              <a:tr h="2731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4596.26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163051E-54DE-4B07-BF28-26D87CF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9312" y="4750035"/>
            <a:ext cx="3655088" cy="1669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98450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85939" y="42569"/>
            <a:ext cx="4926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RqcyinvU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fwel¨r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RbmsL¨v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Awf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¶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065E578F-AD0D-45AF-AE4E-314DA177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533400" y="838200"/>
          <a:ext cx="8869629" cy="419099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0247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81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49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30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634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316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294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004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64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15977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8331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1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+mn-cs"/>
                        </a:rPr>
                        <a:t>e„w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+mn-cs"/>
                        </a:rPr>
                        <a:t>×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+mn-cs"/>
                        </a:rPr>
                        <a:t>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+mn-cs"/>
                        </a:rPr>
                        <a:t>nvi</a:t>
                      </a:r>
                      <a:endParaRPr lang="bn-IN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OMJ" panose="01010600010101010101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2011</a:t>
                      </a:r>
                      <a:endParaRPr lang="bn-IN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OMJ" panose="01010600010101010101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2016</a:t>
                      </a:r>
                      <a:endParaRPr lang="en-US" sz="1800" b="1" i="0" u="none" strike="noStrike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eZ©gvb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</a:rPr>
                        <a:t>NbZ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</a:rPr>
                        <a:t>¡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</a:rPr>
                        <a:t> (</a:t>
                      </a:r>
                      <a:r>
                        <a:rPr lang="en-US" sz="1800" b="1" u="none" strike="noStrike" baseline="0" dirty="0" err="1">
                          <a:effectLst/>
                          <a:latin typeface="SutonnyMJ" pitchFamily="2" charset="0"/>
                        </a:rPr>
                        <a:t>cÖwZ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800" b="1" u="none" strike="noStrike" baseline="0" dirty="0" err="1">
                          <a:effectLst/>
                          <a:latin typeface="SutonnyMJ" pitchFamily="2" charset="0"/>
                        </a:rPr>
                        <a:t>GK‡i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2021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2026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2031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2036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‡¶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wcZ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</a:rPr>
                        <a:t>NbZ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</a:rPr>
                        <a:t>¡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</a:rPr>
                        <a:t> (</a:t>
                      </a:r>
                      <a:r>
                        <a:rPr lang="en-US" sz="1800" b="1" u="none" strike="noStrike" baseline="0" dirty="0" err="1">
                          <a:effectLst/>
                          <a:latin typeface="SutonnyMJ" pitchFamily="2" charset="0"/>
                        </a:rPr>
                        <a:t>cÖwZ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800" b="1" u="none" strike="noStrike" baseline="0" dirty="0" err="1">
                          <a:effectLst/>
                          <a:latin typeface="SutonnyMJ" pitchFamily="2" charset="0"/>
                        </a:rPr>
                        <a:t>GK‡i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</a:p>
                  </a:txBody>
                  <a:tcPr marL="9525" marR="9525" marT="9525" marB="0" anchor="ctr" anchorCtr="1"/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8,806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9,326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9,876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10,458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11,075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11729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</a:p>
                  </a:txBody>
                  <a:tcPr marL="9525" marR="9525" marT="9525" marB="0" anchor="ctr" anchorCtr="1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6,107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6,467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6,849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7,253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7,681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8134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</a:t>
                      </a:r>
                    </a:p>
                  </a:txBody>
                  <a:tcPr marL="9525" marR="9525" marT="9525" marB="0" anchor="ctr" anchorCtr="1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6,668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7,061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7,478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7,919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8,386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8881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</a:p>
                  </a:txBody>
                  <a:tcPr marL="9525" marR="9525" marT="9525" marB="0" anchor="ctr" anchorCtr="1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7,876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8,341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36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8,833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9,354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9,906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10490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</a:p>
                  </a:txBody>
                  <a:tcPr marL="9525" marR="9525" marT="9525" marB="0" anchor="ctr" anchorCtr="1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9,088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9,624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42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10,192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10,793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11,430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12105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53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</a:t>
                      </a:r>
                    </a:p>
                  </a:txBody>
                  <a:tcPr marL="9525" marR="9525" marT="9525" marB="0" anchor="ctr" anchorCtr="1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8,086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8,563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9,068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9,603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10,170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10770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</a:p>
                  </a:txBody>
                  <a:tcPr marL="9525" marR="9525" marT="9525" marB="0" anchor="ctr" anchorCtr="1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8,759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9,276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9,823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10,403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11,016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11666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8</a:t>
                      </a:r>
                    </a:p>
                  </a:txBody>
                  <a:tcPr marL="9525" marR="9525" marT="9525" marB="0" anchor="ctr" anchorCtr="1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6,709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7,105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7,524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7,968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8,438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8936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5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</a:p>
                  </a:txBody>
                  <a:tcPr marL="9525" marR="9525" marT="9525" marB="0" anchor="ctr" anchorCtr="1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6,934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7,343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36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7,776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8,235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8,721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latin typeface="SutonnyMJ" pitchFamily="2" charset="0"/>
                          <a:cs typeface="SutonnyMJ" pitchFamily="2" charset="0"/>
                        </a:rPr>
                        <a:t>9236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578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 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+mn-cs"/>
                        </a:rPr>
                        <a:t>‡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+mn-cs"/>
                        </a:rPr>
                        <a:t>gvU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ctr" anchorCtr="1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kern="1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69,033</a:t>
                      </a:r>
                      <a:endParaRPr lang="en-US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73,106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>
                          <a:latin typeface="SutonnyMJ" pitchFamily="2" charset="0"/>
                          <a:cs typeface="SutonnyMJ" pitchFamily="2" charset="0"/>
                        </a:rPr>
                        <a:t>16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u="none" strike="noStrike">
                          <a:latin typeface="SutonnyMJ" pitchFamily="2" charset="0"/>
                          <a:cs typeface="SutonnyMJ" pitchFamily="2" charset="0"/>
                        </a:rPr>
                        <a:t>77,419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u="none" strike="noStrike">
                          <a:latin typeface="SutonnyMJ" pitchFamily="2" charset="0"/>
                          <a:cs typeface="SutonnyMJ" pitchFamily="2" charset="0"/>
                        </a:rPr>
                        <a:t>81,987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u="none" strike="noStrike">
                          <a:latin typeface="SutonnyMJ" pitchFamily="2" charset="0"/>
                          <a:cs typeface="SutonnyMJ" pitchFamily="2" charset="0"/>
                        </a:rPr>
                        <a:t>86,824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91,947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latin typeface="SutonnyMJ" pitchFamily="2" charset="0"/>
                          <a:cs typeface="SutonnyMJ" pitchFamily="2" charset="0"/>
                        </a:rPr>
                        <a:t>20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4964237" y="5234148"/>
          <a:ext cx="4448051" cy="118494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046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86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09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59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59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949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Town</a:t>
                      </a:r>
                      <a:endParaRPr lang="en-US" sz="12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Density per Sq.km</a:t>
                      </a:r>
                      <a:endParaRPr lang="en-US" sz="12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Density per Acre</a:t>
                      </a:r>
                      <a:endParaRPr lang="en-US" sz="12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49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2011</a:t>
                      </a:r>
                      <a:endParaRPr lang="en-US" sz="12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2001</a:t>
                      </a:r>
                      <a:endParaRPr lang="en-US" sz="12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2011</a:t>
                      </a:r>
                      <a:endParaRPr lang="en-US" sz="12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2001</a:t>
                      </a:r>
                      <a:endParaRPr lang="en-US" sz="12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Joypurhat</a:t>
                      </a:r>
                      <a:endParaRPr lang="en-US" sz="12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3711</a:t>
                      </a:r>
                      <a:endParaRPr lang="en-US" sz="12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3042</a:t>
                      </a:r>
                      <a:endParaRPr lang="en-US" sz="12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15</a:t>
                      </a:r>
                      <a:endParaRPr lang="en-US" sz="12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12</a:t>
                      </a:r>
                      <a:endParaRPr lang="en-US" sz="12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415642" y="5715000"/>
            <a:ext cx="45141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Population Density Change from 2001 to 2011 in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Joypurhat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ko-K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</a:t>
            </a:r>
            <a:r>
              <a:rPr kumimoji="0" lang="en-GB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BBS, 2001, 2011</a:t>
            </a:r>
            <a:endParaRPr kumimoji="0" lang="en-GB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925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96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20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="" xmlns:a16="http://schemas.microsoft.com/office/drawing/2014/main" id="{7EBE5731-742C-481A-831A-A6E416F1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514600"/>
            <a:ext cx="446641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KvVv‡gv cwiKíbv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pt-BR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Structure Plan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FD6F6AC7-D157-41DB-B23D-F0E8F885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092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124200" y="-52955"/>
            <a:ext cx="6699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RqcyinvU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KvVv‡gv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56" y="548646"/>
            <a:ext cx="13914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8B39878-97F7-46A3-86F7-76FD3082371F}"/>
              </a:ext>
            </a:extLst>
          </p:cNvPr>
          <p:cNvSpPr txBox="1"/>
          <p:nvPr/>
        </p:nvSpPr>
        <p:spPr>
          <a:xfrm>
            <a:off x="609600" y="1041089"/>
            <a:ext cx="887888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h‡nZz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f‚wgK¤ú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¯’Z,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D”PZj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feb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©‡Yi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eva¨evaKZv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AwaKnv‡i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wd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MÖnY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cÖwZeÜx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e„× I `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`ª‡`i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bZzb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Dbœqb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DBA56AC-CA83-4558-AEBB-B5CA4E4081DC}"/>
              </a:ext>
            </a:extLst>
          </p:cNvPr>
          <p:cNvSpPr txBox="1"/>
          <p:nvPr/>
        </p:nvSpPr>
        <p:spPr>
          <a:xfrm>
            <a:off x="609600" y="2819400"/>
            <a:ext cx="887888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©‡q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Dbœqb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¯’v¸‡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mgš^q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‡¯’i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m‡e©v”P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AwaMÖnY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Av‡Q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†m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D”PZj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we‡ePbvq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bZzb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5F77669-826E-4B0D-9B39-7E239052DF62}"/>
              </a:ext>
            </a:extLst>
          </p:cNvPr>
          <p:cNvSpPr txBox="1"/>
          <p:nvPr/>
        </p:nvSpPr>
        <p:spPr>
          <a:xfrm>
            <a:off x="604911" y="4876800"/>
            <a:ext cx="8878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msiwÿZ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Awdm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HwZnvwmK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gby‡g›U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¯‹h©,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/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emiKvwi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wgDwRqvg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weGg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wcjvim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Rjvavi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Ljvayjvi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549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304800" y="-40321"/>
            <a:ext cx="5107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RqcyinvU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KvVv‡gv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56" y="548646"/>
            <a:ext cx="13914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8B39878-97F7-46A3-86F7-76FD3082371F}"/>
              </a:ext>
            </a:extLst>
          </p:cNvPr>
          <p:cNvSpPr txBox="1"/>
          <p:nvPr/>
        </p:nvSpPr>
        <p:spPr>
          <a:xfrm>
            <a:off x="609600" y="1309062"/>
            <a:ext cx="887888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A‡a©K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K…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DcvR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©‡bi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ewkifvM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gvbyl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K…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wbf©ikxj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K¤ú¨v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±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B‡KvbwgK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Kg©ms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v‡bi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my‡hvM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30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wK.wg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. Gi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¯’Z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ch©Ub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wb‡q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ch©Ub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‰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Uz¨wiRg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Uªwbs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Bbw÷wUDU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‰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ch©Ub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mvnvh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DBA56AC-CA83-4558-AEBB-B5CA4E4081DC}"/>
              </a:ext>
            </a:extLst>
          </p:cNvPr>
          <p:cNvSpPr txBox="1"/>
          <p:nvPr/>
        </p:nvSpPr>
        <p:spPr>
          <a:xfrm>
            <a:off x="609600" y="3214062"/>
            <a:ext cx="887888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cwi‡mev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eq¯‹‡`i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Dc‡hvMx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Ljvayjvi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‰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c¨v‡bj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we`~¨r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NvUwZ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wgUv‡bv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m¤¢e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e„wói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mieivn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weUzwgbvm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Øviv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KswµU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w`‡q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G‡Z,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i&amp;v¯Ívi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Avkcv‡ki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DòZv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</a:p>
        </p:txBody>
      </p:sp>
    </p:spTree>
    <p:extLst>
      <p:ext uri="{BB962C8B-B14F-4D97-AF65-F5344CB8AC3E}">
        <p14:creationId xmlns:p14="http://schemas.microsoft.com/office/powerpoint/2010/main" val="2228958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264117" y="-52955"/>
            <a:ext cx="5128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RqcyinvU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KvVv‡gv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13556" y="568685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3707" y="647283"/>
            <a:ext cx="3530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e¨eüZ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DBA56AC-CA83-4558-AEBB-B5CA4E4081DC}"/>
              </a:ext>
            </a:extLst>
          </p:cNvPr>
          <p:cNvSpPr txBox="1"/>
          <p:nvPr/>
        </p:nvSpPr>
        <p:spPr>
          <a:xfrm>
            <a:off x="990600" y="1077431"/>
            <a:ext cx="84201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vbxq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 (‡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2009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2001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M„nvqY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1993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RbmsL¨v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2004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y‡hv©M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2008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wkívÂj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ch©Ub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K…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2001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eb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evsjv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‡`k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b¨vkbvj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1993, 2008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AwaMÖnY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AwW©b¨vÝ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1882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fvUv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wbqš¿Y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AwW©b¨vÝ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1989</a:t>
            </a:r>
          </a:p>
        </p:txBody>
      </p:sp>
    </p:spTree>
    <p:extLst>
      <p:ext uri="{BB962C8B-B14F-4D97-AF65-F5344CB8AC3E}">
        <p14:creationId xmlns:p14="http://schemas.microsoft.com/office/powerpoint/2010/main" val="956507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468" y="685800"/>
            <a:ext cx="6483531" cy="445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4304800" y="-51369"/>
            <a:ext cx="5107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RqcyinvU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KvVv‡gv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308EA04C-1CE2-42D5-A1A1-985AF0B84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868117"/>
              </p:ext>
            </p:extLst>
          </p:nvPr>
        </p:nvGraphicFramePr>
        <p:xfrm>
          <a:off x="152400" y="762000"/>
          <a:ext cx="3492137" cy="3352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65342">
                  <a:extLst>
                    <a:ext uri="{9D8B030D-6E8A-4147-A177-3AD203B41FA5}">
                      <a16:colId xmlns="" xmlns:a16="http://schemas.microsoft.com/office/drawing/2014/main" val="1324957806"/>
                    </a:ext>
                  </a:extLst>
                </a:gridCol>
                <a:gridCol w="1098918">
                  <a:extLst>
                    <a:ext uri="{9D8B030D-6E8A-4147-A177-3AD203B41FA5}">
                      <a16:colId xmlns="" xmlns:a16="http://schemas.microsoft.com/office/drawing/2014/main" val="106201967"/>
                    </a:ext>
                  </a:extLst>
                </a:gridCol>
                <a:gridCol w="827877">
                  <a:extLst>
                    <a:ext uri="{9D8B030D-6E8A-4147-A177-3AD203B41FA5}">
                      <a16:colId xmlns="" xmlns:a16="http://schemas.microsoft.com/office/drawing/2014/main" val="1478019708"/>
                    </a:ext>
                  </a:extLst>
                </a:gridCol>
              </a:tblGrid>
              <a:tr h="29401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Rv‡bi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3209907177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g~j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633.25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13.78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091218529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cwi‡dwi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829.84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18.05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786492807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cªvšÍxq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100.56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2.19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963858602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MÖvgxY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emwZ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475.75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10.35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cwienb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bUIqvK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366.74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7.98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451536949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99.00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2.15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971064021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Rjvavi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259.74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5.65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4186985666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6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1831.38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39.85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672498852"/>
                  </a:ext>
                </a:extLst>
              </a:tr>
              <a:tr h="29401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6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4596.26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100.00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6548822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EFEAB602-67C8-4DBE-8385-01D1EE084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7101" y="4963764"/>
            <a:ext cx="714073" cy="964965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417" y="4132428"/>
            <a:ext cx="2362200" cy="234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171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="" xmlns:a16="http://schemas.microsoft.com/office/drawing/2014/main" id="{7EBE5731-742C-481A-831A-A6E416F1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514600"/>
            <a:ext cx="446641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 e¨envi cwiKíbv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(Landuse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1BF42B32-D88C-4508-8878-114C1B90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45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055" y="685800"/>
            <a:ext cx="6135945" cy="4001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3930337" y="0"/>
            <a:ext cx="5400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RqcyinvU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f‚wg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e¨envi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8DF8C3EE-E1AC-48E5-B364-B08587B2A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381413"/>
              </p:ext>
            </p:extLst>
          </p:nvPr>
        </p:nvGraphicFramePr>
        <p:xfrm>
          <a:off x="19332" y="533406"/>
          <a:ext cx="3911005" cy="5621721"/>
        </p:xfrm>
        <a:graphic>
          <a:graphicData uri="http://schemas.openxmlformats.org/drawingml/2006/table">
            <a:tbl>
              <a:tblPr/>
              <a:tblGrid>
                <a:gridCol w="5510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50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81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68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899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cwigvY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(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GKi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) 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(%)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28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cÖkvmwbK</a:t>
                      </a:r>
                      <a:r>
                        <a:rPr lang="as-IN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62.35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1923.31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41.85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moK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¯’v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366.74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e¨vwYwRK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80.38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26.69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0.58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122.96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2.68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13.29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909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229.44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4.99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7.99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gy³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 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50.00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we‡bv`b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12.34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AvevwmK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1482.39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32.26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26.67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hvMv‡hvM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I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hvZvqvZ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10.64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0.23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259.74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5.65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16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BDwUwjwU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mvwf©m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SutonnyMJ"/>
                          <a:ea typeface="+mn-ea"/>
                          <a:cs typeface="+mn-cs"/>
                        </a:rPr>
                        <a:t>35.40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0.77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308708824"/>
                  </a:ext>
                </a:extLst>
              </a:tr>
              <a:tr h="2628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4596.26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54529BB5-DD3C-4E07-94EF-B644EAF48A16}"/>
              </a:ext>
            </a:extLst>
          </p:cNvPr>
          <p:cNvGrpSpPr/>
          <p:nvPr/>
        </p:nvGrpSpPr>
        <p:grpSpPr>
          <a:xfrm>
            <a:off x="4330505" y="4053343"/>
            <a:ext cx="3213295" cy="2378503"/>
            <a:chOff x="2415178" y="4053336"/>
            <a:chExt cx="3948082" cy="2382127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54680007-03B9-436E-82E2-37B2C844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5178" y="4475872"/>
              <a:ext cx="2046851" cy="195959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D2D1FD2B-7336-4AAE-9985-30F24A557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470"/>
            <a:stretch/>
          </p:blipFill>
          <p:spPr>
            <a:xfrm>
              <a:off x="4339630" y="5375453"/>
              <a:ext cx="2023630" cy="10389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AE0A25D0-9901-4700-9336-040DAC394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88134" y="4053336"/>
              <a:ext cx="1160009" cy="295275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5F834A0-220D-4765-BD6A-534C9F931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EFEAB602-67C8-4DBE-8385-01D1EE0849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7101" y="4963764"/>
            <a:ext cx="714073" cy="96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87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54529BB5-DD3C-4E07-94EF-B644EAF48A16}"/>
              </a:ext>
            </a:extLst>
          </p:cNvPr>
          <p:cNvGrpSpPr/>
          <p:nvPr/>
        </p:nvGrpSpPr>
        <p:grpSpPr>
          <a:xfrm>
            <a:off x="76200" y="3810000"/>
            <a:ext cx="3213295" cy="2619049"/>
            <a:chOff x="2415178" y="4053336"/>
            <a:chExt cx="3948082" cy="2382127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54680007-03B9-436E-82E2-37B2C844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5178" y="4475872"/>
              <a:ext cx="2046851" cy="195959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D2D1FD2B-7336-4AAE-9985-30F24A557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470"/>
            <a:stretch/>
          </p:blipFill>
          <p:spPr>
            <a:xfrm>
              <a:off x="4339630" y="5375453"/>
              <a:ext cx="2023630" cy="10389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AE0A25D0-9901-4700-9336-040DAC394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8134" y="4053336"/>
              <a:ext cx="1160009" cy="295275"/>
            </a:xfrm>
            <a:prstGeom prst="rect">
              <a:avLst/>
            </a:prstGeom>
          </p:spPr>
        </p:pic>
      </p:grp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8"/>
          <a:stretch/>
        </p:blipFill>
        <p:spPr bwMode="auto">
          <a:xfrm>
            <a:off x="4749520" y="577939"/>
            <a:ext cx="5140951" cy="3308261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"/>
          <p:cNvPicPr>
            <a:picLocks noChangeAspect="1" noChangeArrowheads="1"/>
          </p:cNvPicPr>
          <p:nvPr/>
        </p:nvPicPr>
        <p:blipFill rotWithShape="1">
          <a:blip r:embed="rId7" cstate="print"/>
          <a:srcRect l="2255" r="2529"/>
          <a:stretch/>
        </p:blipFill>
        <p:spPr bwMode="auto">
          <a:xfrm>
            <a:off x="20781" y="571924"/>
            <a:ext cx="5008419" cy="3314276"/>
          </a:xfrm>
          <a:prstGeom prst="rect">
            <a:avLst/>
          </a:prstGeom>
          <a:noFill/>
          <a:ln w="12700">
            <a:solidFill>
              <a:srgbClr val="92D050"/>
            </a:solidFill>
            <a:miter lim="800000"/>
            <a:headEnd/>
            <a:tailEnd/>
          </a:ln>
          <a:effectLst/>
        </p:spPr>
      </p:pic>
      <p:sp>
        <p:nvSpPr>
          <p:cNvPr id="40" name="TextBox 39"/>
          <p:cNvSpPr txBox="1"/>
          <p:nvPr/>
        </p:nvSpPr>
        <p:spPr>
          <a:xfrm>
            <a:off x="5063016" y="71741"/>
            <a:ext cx="4291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RqcyinvU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cwieZ©b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0898830-BD00-47AF-88BE-67B35E2B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84087"/>
              </p:ext>
            </p:extLst>
          </p:nvPr>
        </p:nvGraphicFramePr>
        <p:xfrm>
          <a:off x="3200400" y="3984704"/>
          <a:ext cx="6604000" cy="221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20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39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76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0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20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eZ©gvb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cwiKwíZ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(%)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221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116.44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2.53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SutonnyMJ" pitchFamily="2" charset="0"/>
                          <a:cs typeface="SutonnyMJ" pitchFamily="2" charset="0"/>
                        </a:rPr>
                        <a:t>wkívÂj</a:t>
                      </a:r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229.44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4.99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554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3.66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0.08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gy³ </a:t>
                      </a:r>
                      <a:r>
                        <a:rPr lang="en-US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53.66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1.25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1332.39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28.98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1482.39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32.26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152.34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3.31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moK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¯’v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366.74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7.98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49.07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1.07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bvMwiK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SutonnyMJ"/>
                        </a:rPr>
                        <a:t> ‡</a:t>
                      </a:r>
                      <a:r>
                        <a:rPr lang="en-US" sz="1800" b="0" i="0" u="none" strike="noStrike" baseline="0" dirty="0" err="1">
                          <a:solidFill>
                            <a:srgbClr val="000000"/>
                          </a:solidFill>
                          <a:latin typeface="SutonnyMJ"/>
                        </a:rPr>
                        <a:t>mev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75.38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MJ" pitchFamily="2" charset="0"/>
                          <a:cs typeface="SutonnyMJ" pitchFamily="2" charset="0"/>
                        </a:rPr>
                        <a:t>1.64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959979" y="727448"/>
            <a:ext cx="903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81158" y="733887"/>
            <a:ext cx="115589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EFEAB602-67C8-4DBE-8385-01D1EE0849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748" y="3019642"/>
            <a:ext cx="641252" cy="86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82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moK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(Traffic &amp; Transportation Management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AC3DAE53-B083-46D5-890A-C6940BC0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246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72844" y="51846"/>
            <a:ext cx="4435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cÖKí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GjvKv‡Z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mo‡Ki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gvb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`‡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Ûi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509B4547-E637-43EB-A564-38ECBDD3CB1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09600" y="1295400"/>
          <a:ext cx="8802688" cy="362495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209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924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408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cÖk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Ki‡Yi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wgUvi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wbg©v‡Yi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wgUvi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RvZxq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AvÂwjK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gnvmoK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36-45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13-16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18-20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9-12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12-15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6-8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6-8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2-3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evBmvB‡Kj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1.2-1.5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="" xmlns:a16="http://schemas.microsoft.com/office/drawing/2014/main" id="{71334742-EAD3-44CC-BD43-50491B98D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57" y="5117068"/>
            <a:ext cx="19883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RHD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E27FA74-B8B9-49AF-B25D-78DA2CE6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304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838200"/>
            <a:ext cx="5791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TextBox 39"/>
          <p:cNvSpPr txBox="1"/>
          <p:nvPr/>
        </p:nvSpPr>
        <p:spPr>
          <a:xfrm>
            <a:off x="5191261" y="71741"/>
            <a:ext cx="4221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wPÎ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E0A673B-0E15-4C87-B4ED-3ED962174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4876806"/>
            <a:ext cx="2311078" cy="13611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369EF86-E8F5-4AFD-B57C-0616BD34F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B764F538-F855-4BDD-AC61-1C332B4A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410578"/>
              </p:ext>
            </p:extLst>
          </p:nvPr>
        </p:nvGraphicFramePr>
        <p:xfrm>
          <a:off x="0" y="806878"/>
          <a:ext cx="3905794" cy="147591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535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91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1969"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44.12 </a:t>
                      </a:r>
                      <a:r>
                        <a:rPr lang="en-US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4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18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113.24 </a:t>
                      </a:r>
                      <a:r>
                        <a:rPr lang="en-US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1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mwg-cvKv</a:t>
                      </a:r>
                      <a:r>
                        <a:rPr lang="en-US" sz="18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31.68 </a:t>
                      </a:r>
                      <a:r>
                        <a:rPr lang="en-US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5618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189.04 </a:t>
                      </a:r>
                      <a:r>
                        <a:rPr lang="en-US" sz="1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EFEAB602-67C8-4DBE-8385-01D1EE084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3551" y="5308717"/>
            <a:ext cx="714073" cy="96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113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550060" y="154317"/>
            <a:ext cx="4862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mgm¨vmg~n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4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32F463-C125-4072-80DE-0E12CD127C0F}"/>
              </a:ext>
            </a:extLst>
          </p:cNvPr>
          <p:cNvSpPr txBox="1"/>
          <p:nvPr/>
        </p:nvSpPr>
        <p:spPr>
          <a:xfrm>
            <a:off x="533400" y="685806"/>
            <a:ext cx="8878888" cy="559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moK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ewY©Z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AbymiY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nqwb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cÖ‡qvR‡bi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Zzjbvq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eZ©gv‡b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wbwg©Z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AcÖZzj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dzUcv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_ I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Reªv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µ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wms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c`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Pvix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‡`i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PjvPj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wewNœZ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v‡K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ewkifvM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20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dz‡Ui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P‡q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Kg (50% Gi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P‡q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15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dz‡Ui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P‡q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Kg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‡¯’i) _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PjvPj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wewNœZ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v‡K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AbymiY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B›Uvi‡mKk‡b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hvbRU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j‡M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v‡K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mo‡K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wi·v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f¨vb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bwQgb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Kwigb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BZ¨vw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GKmv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‡_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PjvP‡ji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Kvi‡Y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Kg©ÿgZv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A‡bKvs‡k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mvBbGR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(Road Signage and markings)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bvB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wgwWqvb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dzUcv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_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Avjv`vfv‡e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bvB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cÖ‡qvR‡bi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Zzjbvq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UªvK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Uvwg©bv‡ji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A‡bK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vgv‡bvi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wba©vwiZ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bvB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7C6917C-1B2D-4221-A0FC-4EA8C796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454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378538" y="24831"/>
            <a:ext cx="5033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j¶¨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D‡Ïk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4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07C6917C-1B2D-4221-A0FC-4EA8C796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 descr="Untitled.png">
            <a:extLst>
              <a:ext uri="{FF2B5EF4-FFF2-40B4-BE49-F238E27FC236}">
                <a16:creationId xmlns:a16="http://schemas.microsoft.com/office/drawing/2014/main" xmlns="" id="{1D3A897F-0656-40C7-8973-7F3AF1F9960C}"/>
              </a:ext>
            </a:extLst>
          </p:cNvPr>
          <p:cNvPicPr/>
          <p:nvPr/>
        </p:nvPicPr>
        <p:blipFill>
          <a:blip r:embed="rId3"/>
          <a:srcRect t="8523" b="8523"/>
          <a:stretch>
            <a:fillRect/>
          </a:stretch>
        </p:blipFill>
        <p:spPr>
          <a:xfrm>
            <a:off x="3652365" y="1225278"/>
            <a:ext cx="6253635" cy="434087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2298A8C-0972-4750-8D12-77B2431F9680}"/>
              </a:ext>
            </a:extLst>
          </p:cNvPr>
          <p:cNvSpPr/>
          <p:nvPr/>
        </p:nvSpPr>
        <p:spPr>
          <a:xfrm>
            <a:off x="57944" y="995057"/>
            <a:ext cx="3594421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¶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"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mKj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bvMwi‡Ki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wbivc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mvk«qx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mve©Rbxb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UKmB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gvwë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-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g‡Wj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cwienb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¯’v|"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D‡Ïk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UKmB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gvwë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g‡Wj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cwienb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bUIqvK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weKvk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-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nvuUv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mvBwK¬s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U«vbwRU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cvwK©s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Pvwn`v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mieivn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KŠkj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weKvk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wUwWGg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c`‡¶‡ci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f~wgKv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mbv³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AM«vwaKvi¸wj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c«wZôv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cwienb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c«wZôv‡bi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mgš^q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mn‡hvwMZv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650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D70E8D9-F68A-46C7-BB8D-607E19D6053E}"/>
              </a:ext>
            </a:extLst>
          </p:cNvPr>
          <p:cNvGrpSpPr/>
          <p:nvPr/>
        </p:nvGrpSpPr>
        <p:grpSpPr>
          <a:xfrm>
            <a:off x="3070018" y="762000"/>
            <a:ext cx="6835982" cy="5638800"/>
            <a:chOff x="3070018" y="762000"/>
            <a:chExt cx="6835982" cy="56388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0018" y="762000"/>
              <a:ext cx="6835982" cy="4419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4418996"/>
              <a:ext cx="2209800" cy="19818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EFEAB602-67C8-4DBE-8385-01D1EE084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53727" y="4963764"/>
              <a:ext cx="714073" cy="964965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4928368" y="64538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7971F220-A2ED-411A-8BE7-55AF5010F8F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6196" y="2445267"/>
          <a:ext cx="3332953" cy="381184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961353">
                  <a:extLst>
                    <a:ext uri="{9D8B030D-6E8A-4147-A177-3AD203B41FA5}">
                      <a16:colId xmlns:a16="http://schemas.microsoft.com/office/drawing/2014/main" xmlns="" val="417072265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40087703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mo‡Ki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12445836"/>
                  </a:ext>
                </a:extLst>
              </a:tr>
              <a:tr h="234143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5.64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37962241"/>
                  </a:ext>
                </a:extLst>
              </a:tr>
              <a:tr h="207754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7.70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110084"/>
                  </a:ext>
                </a:extLst>
              </a:tr>
              <a:tr h="494874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43.62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203650"/>
                  </a:ext>
                </a:extLst>
              </a:tr>
              <a:tr h="333502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40.13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3407435"/>
                  </a:ext>
                </a:extLst>
              </a:tr>
              <a:tr h="119879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90.00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27797208"/>
                  </a:ext>
                </a:extLst>
              </a:tr>
              <a:tr h="106553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evBmvB‡Kj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cwieZ©b‡hvM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¨)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8902869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1C1A28F-8276-451F-9B2F-476DD6AF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919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13064" y="0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6"/>
            <a:ext cx="3484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iv¯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gvb`Û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417134"/>
              </p:ext>
            </p:extLst>
          </p:nvPr>
        </p:nvGraphicFramePr>
        <p:xfrm>
          <a:off x="601572" y="1025843"/>
          <a:ext cx="2827428" cy="189543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8274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231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119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3119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7108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7108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FB40F57-23B4-4B9E-9B2A-FA6E282C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33700" y="5638800"/>
            <a:ext cx="4357116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29444" y="2962613"/>
            <a:ext cx="8810716" cy="3298300"/>
            <a:chOff x="1219200" y="5140416"/>
            <a:chExt cx="8810716" cy="3298300"/>
          </a:xfrm>
        </p:grpSpPr>
        <p:pic>
          <p:nvPicPr>
            <p:cNvPr id="15" name="Picture 14" descr="E:\salam\UGIIP-III\Final report\Chapainawabganj\report\map and pic\1.jpg"/>
            <p:cNvPicPr/>
            <p:nvPr/>
          </p:nvPicPr>
          <p:blipFill rotWithShape="1">
            <a:blip r:embed="rId3"/>
            <a:srcRect l="8974" r="6613" b="36282"/>
            <a:stretch/>
          </p:blipFill>
          <p:spPr bwMode="auto">
            <a:xfrm>
              <a:off x="1219200" y="5140416"/>
              <a:ext cx="8810716" cy="3298300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AD50F30D-089D-4103-A88C-0774A564B361}"/>
                </a:ext>
              </a:extLst>
            </p:cNvPr>
            <p:cNvSpPr txBox="1"/>
            <p:nvPr/>
          </p:nvSpPr>
          <p:spPr>
            <a:xfrm>
              <a:off x="4701511" y="5140416"/>
              <a:ext cx="1444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Primary Road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9C3D8B2-DEBF-4194-8BBD-171F62E04429}"/>
              </a:ext>
            </a:extLst>
          </p:cNvPr>
          <p:cNvGrpSpPr/>
          <p:nvPr/>
        </p:nvGrpSpPr>
        <p:grpSpPr>
          <a:xfrm>
            <a:off x="629172" y="2959676"/>
            <a:ext cx="8783116" cy="3207048"/>
            <a:chOff x="601572" y="581922"/>
            <a:chExt cx="8783116" cy="3207048"/>
          </a:xfrm>
        </p:grpSpPr>
        <p:pic>
          <p:nvPicPr>
            <p:cNvPr id="16" name="Picture 15" descr="E:\salam\UGIIP-III\Final report\Chapainawabganj\report\map and pic\2.jpg"/>
            <p:cNvPicPr/>
            <p:nvPr/>
          </p:nvPicPr>
          <p:blipFill rotWithShape="1">
            <a:blip r:embed="rId4"/>
            <a:srcRect b="22068"/>
            <a:stretch/>
          </p:blipFill>
          <p:spPr bwMode="auto">
            <a:xfrm>
              <a:off x="601572" y="596567"/>
              <a:ext cx="8783116" cy="3192403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A5EDE606-4C37-42C9-A3C6-5D1E0434BD2C}"/>
                </a:ext>
              </a:extLst>
            </p:cNvPr>
            <p:cNvSpPr txBox="1"/>
            <p:nvPr/>
          </p:nvSpPr>
          <p:spPr>
            <a:xfrm>
              <a:off x="4126315" y="581922"/>
              <a:ext cx="1690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Secondary Road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4360" y="2959682"/>
            <a:ext cx="8778240" cy="3445213"/>
            <a:chOff x="-1905000" y="2959676"/>
            <a:chExt cx="8778240" cy="3445213"/>
          </a:xfrm>
        </p:grpSpPr>
        <p:pic>
          <p:nvPicPr>
            <p:cNvPr id="17" name="Picture 16" descr="E:\salam\UGIIP-III\Final report\Chapainawabganj\report\map and pic\3.gif"/>
            <p:cNvPicPr/>
            <p:nvPr/>
          </p:nvPicPr>
          <p:blipFill rotWithShape="1">
            <a:blip r:embed="rId5"/>
            <a:srcRect t="4461" b="6001"/>
            <a:stretch/>
          </p:blipFill>
          <p:spPr bwMode="auto">
            <a:xfrm>
              <a:off x="-1905000" y="2959676"/>
              <a:ext cx="8778240" cy="3445213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11" name="Rectangle 10"/>
            <p:cNvSpPr/>
            <p:nvPr/>
          </p:nvSpPr>
          <p:spPr>
            <a:xfrm>
              <a:off x="629172" y="5715000"/>
              <a:ext cx="3866628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0" name="Picture 19"/>
          <p:cNvPicPr/>
          <p:nvPr/>
        </p:nvPicPr>
        <p:blipFill rotWithShape="1">
          <a:blip r:embed="rId6"/>
          <a:srcRect b="8606"/>
          <a:stretch/>
        </p:blipFill>
        <p:spPr bwMode="auto">
          <a:xfrm>
            <a:off x="609600" y="2971501"/>
            <a:ext cx="8787384" cy="3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03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28368" y="51846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6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dzUcv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‡_i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gvb`Û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656479" y="588884"/>
            <a:ext cx="4882376" cy="5876448"/>
            <a:chOff x="4656479" y="588884"/>
            <a:chExt cx="4882376" cy="5876448"/>
          </a:xfrm>
        </p:grpSpPr>
        <p:pic>
          <p:nvPicPr>
            <p:cNvPr id="12" name="Picture 11"/>
            <p:cNvPicPr/>
            <p:nvPr/>
          </p:nvPicPr>
          <p:blipFill rotWithShape="1">
            <a:blip r:embed="rId3"/>
            <a:srcRect t="6933" r="6193" b="933"/>
            <a:stretch/>
          </p:blipFill>
          <p:spPr bwMode="auto">
            <a:xfrm>
              <a:off x="4656479" y="588884"/>
              <a:ext cx="4882376" cy="5507116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4656479" y="6096000"/>
              <a:ext cx="486852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wewfbœ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Rv‡bi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cÖ¯ÍvweZ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dzUcv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‡_i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gvb`Û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I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wWRvBb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2406" y="2743200"/>
            <a:ext cx="4280063" cy="2787838"/>
            <a:chOff x="152400" y="2743200"/>
            <a:chExt cx="4280063" cy="2787838"/>
          </a:xfrm>
        </p:grpSpPr>
        <p:pic>
          <p:nvPicPr>
            <p:cNvPr id="13" name="Picture 12" descr="_Pic61"/>
            <p:cNvPicPr/>
            <p:nvPr/>
          </p:nvPicPr>
          <p:blipFill rotWithShape="1">
            <a:blip r:embed="rId4"/>
            <a:srcRect l="5627"/>
            <a:stretch/>
          </p:blipFill>
          <p:spPr bwMode="auto">
            <a:xfrm>
              <a:off x="152400" y="2743200"/>
              <a:ext cx="4280062" cy="2395538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152401" y="5161706"/>
              <a:ext cx="42800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SutonnyMJ" pitchFamily="2" charset="0"/>
                </a:rPr>
                <a:t>Dedicated design for Wheelchair Users</a:t>
              </a:r>
            </a:p>
          </p:txBody>
        </p:sp>
      </p:grpSp>
      <p:pic>
        <p:nvPicPr>
          <p:cNvPr id="19" name="Picture 18"/>
          <p:cNvPicPr/>
          <p:nvPr/>
        </p:nvPicPr>
        <p:blipFill>
          <a:blip r:embed="rId5"/>
          <a:srcRect t="21315" r="2995"/>
          <a:stretch>
            <a:fillRect/>
          </a:stretch>
        </p:blipFill>
        <p:spPr bwMode="auto">
          <a:xfrm>
            <a:off x="381000" y="1066806"/>
            <a:ext cx="9144000" cy="4888107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C007CE3-97AC-4AE6-9083-EFF3ADEB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85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928368" y="25758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hvZvqvZ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hvMv‡hvM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6"/>
            <a:ext cx="3471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evB-mvB‡Kj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j‡bi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t="2531" r="45757" b="3375"/>
          <a:stretch>
            <a:fillRect/>
          </a:stretch>
        </p:blipFill>
        <p:spPr bwMode="auto">
          <a:xfrm>
            <a:off x="526481" y="2832743"/>
            <a:ext cx="4681537" cy="3568063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pic>
        <p:nvPicPr>
          <p:cNvPr id="15" name="Picture 14" descr="Image result for bicycle lane demarcation sketchu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9"/>
          <a:stretch>
            <a:fillRect/>
          </a:stretch>
        </p:blipFill>
        <p:spPr bwMode="auto">
          <a:xfrm>
            <a:off x="5271261" y="2832743"/>
            <a:ext cx="4094414" cy="3564973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066800"/>
            <a:ext cx="87630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cÖvBgvix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m‡KÛvix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iv‡W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cÖ‡ek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ïaygvÎ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Kv‡j±i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A¨vK‡mm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iv‡W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j‡b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Pvjv‡bv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Avjv`v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cvwK©s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mo‡Ki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ms‡hvM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PvjK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MYcwienY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cvi‡eb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evB-mvB‡Kj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j‡bi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wWRvBb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Ggbfv‡e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Pjgvb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(Continue)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bUIqvK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37DBC89-7A5B-48C2-8ECF-A1AF7222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5940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6"/>
            <a:ext cx="7391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vkb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cwi‡mev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(Drainage &amp; Utility Services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88640D15-AC94-46DC-BAFF-135CC9D4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725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>
            <a:extLst>
              <a:ext uri="{FF2B5EF4-FFF2-40B4-BE49-F238E27FC236}">
                <a16:creationId xmlns="" xmlns:a16="http://schemas.microsoft.com/office/drawing/2014/main" id="{B1AE21B2-EDE1-4E2E-8CC3-3C03BD1B731A}"/>
              </a:ext>
            </a:extLst>
          </p:cNvPr>
          <p:cNvGrpSpPr/>
          <p:nvPr/>
        </p:nvGrpSpPr>
        <p:grpSpPr>
          <a:xfrm>
            <a:off x="3298533" y="1241556"/>
            <a:ext cx="6607467" cy="4742540"/>
            <a:chOff x="3298533" y="1241556"/>
            <a:chExt cx="6607467" cy="4742540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7EC122C6-47C2-4543-AAE7-44BC7D718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98533" y="1241556"/>
              <a:ext cx="6607467" cy="378764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A3962481-712B-412E-8818-35E7AE1FF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98534" y="5289436"/>
              <a:ext cx="1920956" cy="69465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1475838E-D793-4C62-BDC7-A77109996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53200" y="5019131"/>
              <a:ext cx="714073" cy="964965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6549004" y="51846"/>
            <a:ext cx="286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wPÎ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23AABF3-D2D5-40E1-94DE-2BC42E485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B764F538-F855-4BDD-AC61-1C332B4A66B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6200" y="1447800"/>
          <a:ext cx="3733800" cy="19038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0700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21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6756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20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2.77 </a:t>
                      </a:r>
                      <a:r>
                        <a:rPr lang="en-US" sz="2000" b="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6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37.81 </a:t>
                      </a:r>
                      <a:r>
                        <a:rPr lang="en-US" sz="20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0348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40.58 </a:t>
                      </a:r>
                      <a:r>
                        <a:rPr lang="en-US" sz="20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7F42639F-F528-4D00-82C5-B11E8D9ECFE0}"/>
              </a:ext>
            </a:extLst>
          </p:cNvPr>
          <p:cNvGrpSpPr/>
          <p:nvPr/>
        </p:nvGrpSpPr>
        <p:grpSpPr>
          <a:xfrm>
            <a:off x="0" y="1086810"/>
            <a:ext cx="9906000" cy="5313990"/>
            <a:chOff x="0" y="1086810"/>
            <a:chExt cx="9906000" cy="5313990"/>
          </a:xfrm>
        </p:grpSpPr>
        <p:grpSp>
          <p:nvGrpSpPr>
            <p:cNvPr id="6" name="Group 7">
              <a:extLst>
                <a:ext uri="{FF2B5EF4-FFF2-40B4-BE49-F238E27FC236}">
                  <a16:creationId xmlns="" xmlns:a16="http://schemas.microsoft.com/office/drawing/2014/main" id="{61C3548A-44AA-47FD-A089-376C80677BB4}"/>
                </a:ext>
              </a:extLst>
            </p:cNvPr>
            <p:cNvGrpSpPr/>
            <p:nvPr/>
          </p:nvGrpSpPr>
          <p:grpSpPr>
            <a:xfrm>
              <a:off x="3298532" y="1110978"/>
              <a:ext cx="6607468" cy="5289822"/>
              <a:chOff x="3374732" y="1110978"/>
              <a:chExt cx="6607468" cy="5289822"/>
            </a:xfrm>
          </p:grpSpPr>
          <p:pic>
            <p:nvPicPr>
              <p:cNvPr id="3" name="Picture 2">
                <a:extLst>
                  <a:ext uri="{FF2B5EF4-FFF2-40B4-BE49-F238E27FC236}">
                    <a16:creationId xmlns="" xmlns:a16="http://schemas.microsoft.com/office/drawing/2014/main" id="{A323E2B1-05F6-4814-B979-D03BFA5C3A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374732" y="1110978"/>
                <a:ext cx="6607468" cy="3908153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="" xmlns:a16="http://schemas.microsoft.com/office/drawing/2014/main" id="{A5038883-3B57-4CD0-9584-07BEE0943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3886200" y="4496941"/>
                <a:ext cx="2074880" cy="1903859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="" xmlns:a16="http://schemas.microsoft.com/office/drawing/2014/main" id="{7C1A75FA-7F63-4FA2-B71E-4F839F0074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73757" y="5205261"/>
                <a:ext cx="714073" cy="964965"/>
              </a:xfrm>
              <a:prstGeom prst="rect">
                <a:avLst/>
              </a:prstGeom>
            </p:spPr>
          </p:pic>
        </p:grp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45C80E64-E9C4-4068-8E3E-AB495F606596}"/>
                </a:ext>
              </a:extLst>
            </p:cNvPr>
            <p:cNvSpPr txBox="1"/>
            <p:nvPr/>
          </p:nvSpPr>
          <p:spPr>
            <a:xfrm>
              <a:off x="0" y="1086810"/>
              <a:ext cx="3810000" cy="46281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85750" marR="0" lvl="0" indent="-28575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cŠimfvwU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cwðg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†_‡K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c~e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w`‡K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Xvjy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|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d‡j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Wªb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wbgv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©‡Yi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mgq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Xvj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w`K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eivei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w`‡Z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n‡e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jvBb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eivei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cŠimfvwU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gvSvgvwS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wef³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e‡j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IqvW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bs:05-09 Gi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cÖavb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AvDUdj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Avjv`v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n‡e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(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KjvB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Gi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w`‡K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)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cÖvq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75%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f‚wgi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Xvj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20wg. Gi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Dc‡i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|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IqvW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bs-1I 2 Gi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cÖvq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80%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f‚wg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23wg.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Dc‡i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IqvW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bs-01 I 02 G †Wª‡bi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cwigvY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AcÖZzj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981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07802" y="147941"/>
            <a:ext cx="3504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wPwýZ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mgm¨vmg~n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4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32F463-C125-4072-80DE-0E12CD127C0F}"/>
              </a:ext>
            </a:extLst>
          </p:cNvPr>
          <p:cNvSpPr txBox="1"/>
          <p:nvPr/>
        </p:nvSpPr>
        <p:spPr>
          <a:xfrm>
            <a:off x="533400" y="1524000"/>
            <a:ext cx="876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†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cÖKvi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AbymiY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nqwb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cÖ‡qvR‡bi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Zzjbvq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eZ©gv‡b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wbwg©Z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‡Wª‡bi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AcÖZzj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(DEM)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el©v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gŠmy‡g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Rjve×Zv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†`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Lv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‡Wª‡bi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mKj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Iqv‡W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cÖ‡qvRb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vKvq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wKQz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Iqv‡W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Rjve×Zv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†`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Lv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1ADDD17-5F87-41CE-89D4-295535B93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7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3" r="19252" b="9724"/>
          <a:stretch/>
        </p:blipFill>
        <p:spPr bwMode="auto">
          <a:xfrm>
            <a:off x="3725493" y="685799"/>
            <a:ext cx="6180507" cy="5715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4374122" y="216938"/>
            <a:ext cx="500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®‹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vkb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wPwýZ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mgm¨vi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mgvavb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6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F87E0A7-25EE-4089-AA78-68C7225F8D21}"/>
              </a:ext>
            </a:extLst>
          </p:cNvPr>
          <p:cNvSpPr txBox="1"/>
          <p:nvPr/>
        </p:nvSpPr>
        <p:spPr>
          <a:xfrm>
            <a:off x="0" y="1143000"/>
            <a:ext cx="3477296" cy="50167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eivei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ijjvB‡bi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Kvi‡Y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yBfv‡M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wef³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c~e©w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`‡K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5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wK.wg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. `~‡i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¯’Z Zzjwm-M½v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b`x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ch©šÍ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‰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wÿ‡Y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hgybv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b`x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ch©šÍ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cªvBgvix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©‡Yi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Rjve×Zv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wbimb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b`xi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mv‡_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AvDUdj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ms‡hvM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¯’‡j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kvabvMvi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wbgv©Y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b`xi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`~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AšÍf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©~³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mKj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m‡KÛvix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Uviwkqvix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AvDUdj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cÖvBgvix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†Wª‡bi mv‡_ mshy³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D739CA-6E9F-41A3-80AB-3CD39E60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026706"/>
            <a:ext cx="166809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/>
          <p:cNvCxnSpPr/>
          <p:nvPr/>
        </p:nvCxnSpPr>
        <p:spPr>
          <a:xfrm>
            <a:off x="6815746" y="4191000"/>
            <a:ext cx="575654" cy="3048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391400" y="4495800"/>
            <a:ext cx="609600" cy="152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001000" y="4629150"/>
            <a:ext cx="704850" cy="533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7"/>
          <p:cNvGrpSpPr/>
          <p:nvPr/>
        </p:nvGrpSpPr>
        <p:grpSpPr>
          <a:xfrm>
            <a:off x="5638800" y="3886200"/>
            <a:ext cx="1095375" cy="304800"/>
            <a:chOff x="5638800" y="3886200"/>
            <a:chExt cx="1095375" cy="304800"/>
          </a:xfrm>
        </p:grpSpPr>
        <p:cxnSp>
          <p:nvCxnSpPr>
            <p:cNvPr id="28" name="Straight Connector 27"/>
            <p:cNvCxnSpPr/>
            <p:nvPr/>
          </p:nvCxnSpPr>
          <p:spPr>
            <a:xfrm flipH="1" flipV="1">
              <a:off x="6505575" y="4114800"/>
              <a:ext cx="228600" cy="762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 flipV="1">
              <a:off x="5943600" y="4076700"/>
              <a:ext cx="561976" cy="381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 flipV="1">
              <a:off x="5638800" y="3886200"/>
              <a:ext cx="381000" cy="2286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023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331192" y="216938"/>
            <a:ext cx="500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®‹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vkb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wPwýZ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mgm¨vi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mgvavb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6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E5EA207-83F3-4F3C-94D0-7D4CA701A4E4}"/>
              </a:ext>
            </a:extLst>
          </p:cNvPr>
          <p:cNvSpPr txBox="1"/>
          <p:nvPr/>
        </p:nvSpPr>
        <p:spPr>
          <a:xfrm>
            <a:off x="457200" y="1319748"/>
            <a:ext cx="8878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AbymiY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cwi‡mev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h_vh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_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AbymiY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†Wª‡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bUIqvK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ˆ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‡Wª‡bi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mKj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Iqv‡W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(DEM)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Wªb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wgwms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wjsK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¸‡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`~i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eªxR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KvjfvU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wmë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Uª¨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AvDUdj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evua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¯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øyBm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†MU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BZ¨vw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†Wª‡bi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K¤ú‡b›U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¸‡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5E7A1A2-A405-4BD0-8D8E-F4CAF619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775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235007" y="64538"/>
            <a:ext cx="3126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®‹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vkb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¯’vi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FCD9C33-4D18-42B2-83AF-5B485542FDAA}"/>
              </a:ext>
            </a:extLst>
          </p:cNvPr>
          <p:cNvSpPr/>
          <p:nvPr/>
        </p:nvSpPr>
        <p:spPr>
          <a:xfrm>
            <a:off x="3409965" y="1251972"/>
            <a:ext cx="24241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†Wª‡bi </a:t>
            </a:r>
            <a:r>
              <a:rPr kumimoji="0" lang="en-US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wWRvBb</a:t>
            </a:r>
            <a:endParaRPr kumimoji="0" lang="as-I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3F08C27-2BAE-4C30-84DF-79BADC8C8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6" y="1524005"/>
            <a:ext cx="9041701" cy="42247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01A70E8-A50D-4F90-B143-79710542A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549382"/>
            <a:ext cx="8922622" cy="40132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195C08F-574E-4E85-9E21-2C3278E56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5" y="1703128"/>
            <a:ext cx="9184576" cy="38594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BC4BAC8-D748-4193-9530-C5F3744E10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611" y="2023135"/>
            <a:ext cx="8819573" cy="33709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480EB49-78F5-4E5D-8C8D-B6C01C431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11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39762" y="64538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`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y‡h©vM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(Environmental &amp; Disaster Management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256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39762" y="48245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19224" y="990606"/>
            <a:ext cx="8893064" cy="5296983"/>
            <a:chOff x="519224" y="1086293"/>
            <a:chExt cx="8893064" cy="5296983"/>
          </a:xfrm>
        </p:grpSpPr>
        <p:pic>
          <p:nvPicPr>
            <p:cNvPr id="13" name="Picture 12" descr="MA_0308"/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35588" y="1086293"/>
              <a:ext cx="4076700" cy="5296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519224" y="2457893"/>
              <a:ext cx="408340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Ground-Water Level is 70-80 feet</a:t>
              </a: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Pourashava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is free from Arsenic Contamination</a:t>
              </a: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Iron Contamination is found in some wards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A67C873-13C9-4957-BCE8-321E1BBA00B0}"/>
              </a:ext>
            </a:extLst>
          </p:cNvPr>
          <p:cNvSpPr txBox="1"/>
          <p:nvPr/>
        </p:nvSpPr>
        <p:spPr>
          <a:xfrm>
            <a:off x="519223" y="533406"/>
            <a:ext cx="73293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RqcyinvU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Rjevqy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cwieZ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©‡bi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SzuwK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welqK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Av‡jvPbv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9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35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6C3620B-83CB-4DEE-A8BE-50E4768D6C92}"/>
              </a:ext>
            </a:extLst>
          </p:cNvPr>
          <p:cNvGrpSpPr/>
          <p:nvPr/>
        </p:nvGrpSpPr>
        <p:grpSpPr>
          <a:xfrm>
            <a:off x="609600" y="992700"/>
            <a:ext cx="8280840" cy="5457063"/>
            <a:chOff x="428848" y="992700"/>
            <a:chExt cx="8280840" cy="5457063"/>
          </a:xfrm>
        </p:grpSpPr>
        <p:pic>
          <p:nvPicPr>
            <p:cNvPr id="4" name="Picture 3" descr="https://farukgsb812.files.wordpress.com/2013/04/me_0002.gif"/>
            <p:cNvPicPr/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14800" y="992700"/>
              <a:ext cx="4594888" cy="5457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428848" y="2540139"/>
              <a:ext cx="3594822" cy="34163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f‚wgK¤ú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†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cŠimfvwU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f~wgK¤ú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cÖeY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GjvKvi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g‡a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¨-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SzuwKc~Y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GjvKvi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AšÍf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©~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³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Kvh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©µg: </a:t>
              </a: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D”PZj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feb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wbgv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©‡Yi †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ÿ‡Î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f‚wgK¤ú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cÖwZ‡ivaK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cÖhyw³i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e¨envi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Rjvavi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fivU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K‡i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feb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wbgv©Y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†_‡K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weiZ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_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vK‡Z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n‡e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fe‡bi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Dc‡i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UvIqvi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RvZxq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wKQz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wbgv©Y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Kiv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hv‡ebv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795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36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77888" y="990600"/>
            <a:ext cx="8037512" cy="5458741"/>
            <a:chOff x="533401" y="526197"/>
            <a:chExt cx="8844251" cy="6006644"/>
          </a:xfrm>
        </p:grpSpPr>
        <p:pic>
          <p:nvPicPr>
            <p:cNvPr id="4" name="Object 2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0458" y="526197"/>
              <a:ext cx="4997194" cy="6006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TextBox 4"/>
            <p:cNvSpPr txBox="1"/>
            <p:nvPr/>
          </p:nvSpPr>
          <p:spPr>
            <a:xfrm>
              <a:off x="533401" y="2452896"/>
              <a:ext cx="3847057" cy="28448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Liv: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cŠimfvwU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Liv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cÖeY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GjvKvi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AšÍ©f‚³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Kvh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©µg:</a:t>
              </a: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‡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iBb-IqvUvi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msMÖn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Kivi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¯’v  _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vK‡Z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n‡e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Rjvavi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msiÿY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Ki‡Z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n‡e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e„ÿ‡ivc‡Yi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gva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¨‡g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cwi‡e‡ki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fvimvg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¨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iÿv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Kivi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e¨e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¯’v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Ki‡Z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n‡e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/>
                  <a:cs typeface="SutonnyMJ" pitchFamily="2" charset="0"/>
                </a:rPr>
                <a:t>|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rPr>
                <a:t> 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23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3092</Words>
  <Application>Microsoft Office PowerPoint</Application>
  <PresentationFormat>A4 Paper (210x297 mm)</PresentationFormat>
  <Paragraphs>807</Paragraphs>
  <Slides>36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57</cp:revision>
  <dcterms:created xsi:type="dcterms:W3CDTF">2018-10-07T10:06:19Z</dcterms:created>
  <dcterms:modified xsi:type="dcterms:W3CDTF">2022-07-15T16:08:23Z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495107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