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3"/>
  </p:notesMasterIdLst>
  <p:sldIdLst>
    <p:sldId id="694" r:id="rId2"/>
    <p:sldId id="695" r:id="rId3"/>
    <p:sldId id="696" r:id="rId4"/>
    <p:sldId id="697" r:id="rId5"/>
    <p:sldId id="698" r:id="rId6"/>
    <p:sldId id="699" r:id="rId7"/>
    <p:sldId id="700" r:id="rId8"/>
    <p:sldId id="701" r:id="rId9"/>
    <p:sldId id="702" r:id="rId10"/>
    <p:sldId id="703" r:id="rId11"/>
    <p:sldId id="704" r:id="rId12"/>
    <p:sldId id="705" r:id="rId13"/>
    <p:sldId id="706" r:id="rId14"/>
    <p:sldId id="707" r:id="rId15"/>
    <p:sldId id="708" r:id="rId16"/>
    <p:sldId id="709" r:id="rId17"/>
    <p:sldId id="710" r:id="rId18"/>
    <p:sldId id="711" r:id="rId19"/>
    <p:sldId id="712" r:id="rId20"/>
    <p:sldId id="713" r:id="rId21"/>
    <p:sldId id="714" r:id="rId22"/>
    <p:sldId id="715" r:id="rId23"/>
    <p:sldId id="716" r:id="rId24"/>
    <p:sldId id="717" r:id="rId25"/>
    <p:sldId id="718" r:id="rId26"/>
    <p:sldId id="719" r:id="rId27"/>
    <p:sldId id="720" r:id="rId28"/>
    <p:sldId id="721" r:id="rId29"/>
    <p:sldId id="722" r:id="rId30"/>
    <p:sldId id="723" r:id="rId31"/>
    <p:sldId id="724" r:id="rId3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1116" y="-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6697F2-CDB6-49C6-8724-23E2DF2C22E5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FD15C1-5C35-4324-AFB7-EFD74027E1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71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46308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1468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33283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C227-390E-4CD7-A26A-572B2C6790F9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AD964-4E6E-4759-9483-CDA3181FB0B0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33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87635-489A-46B0-BEB7-0D441EEB0F50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94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E7C34-C62C-4439-B4E9-7AA4B0A227D6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188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2E86-424D-4F34-95C0-582F89C96686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5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85FF-A44B-448A-97BA-6D98C9C940C2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140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7D8CE-F291-43EE-9E6A-BCF95D862EE4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505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7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DA415-FCD5-407C-BA41-14AD6815EE68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96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A498-D1EB-4DCE-8A8B-E953D9310064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80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ACCD-AFC4-4ED1-9C80-B9670C2A24B8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16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5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5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9C23B-B176-442B-A767-F34DAE4E6ACD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651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0B2F8-5BE4-4C88-903C-C824E8C18439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720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006548"/>
            <a:ext cx="9045465" cy="5412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561554" y="51846"/>
            <a:ext cx="3850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cwi‡ek I `y‡h©vM e¨e¯’vcbv cwiKíbv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971800" y="865043"/>
            <a:ext cx="2438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Rjevqy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cwieZ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©‡bi </a:t>
            </a:r>
            <a:r>
              <a:rPr kumimoji="0" lang="en-US" alt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KviY</a:t>
            </a: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endParaRPr kumimoji="0" lang="as-I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xmlns="" id="{773A952E-F6C8-4823-8555-250ACAAE4D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996270"/>
              </p:ext>
            </p:extLst>
          </p:nvPr>
        </p:nvGraphicFramePr>
        <p:xfrm>
          <a:off x="137160" y="1436192"/>
          <a:ext cx="9646920" cy="41052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063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405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149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gvbem„ó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KviY</a:t>
                      </a:r>
                      <a:endParaRPr lang="en-US" sz="2000" dirty="0">
                        <a:effectLst/>
                        <a:latin typeface="SutonnyMJ" pitchFamily="2" charset="0"/>
                        <a:ea typeface="Times New Roman" panose="02020603050405020304" pitchFamily="18" charset="0"/>
                        <a:cs typeface="SutonnyMJ" pitchFamily="2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cÖvK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…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wZK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KviY</a:t>
                      </a:r>
                      <a:endParaRPr lang="en-US" sz="2000" dirty="0">
                        <a:effectLst/>
                        <a:latin typeface="SutonnyMJ" pitchFamily="2" charset="0"/>
                        <a:ea typeface="Times New Roman" panose="02020603050405020304" pitchFamily="18" charset="0"/>
                        <a:cs typeface="SutonnyMJ" pitchFamily="2" charset="0"/>
                      </a:endParaRPr>
                    </a:p>
                  </a:txBody>
                  <a:tcPr marL="55721" marR="55721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54734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wbwe©Pv‡i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eb I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MvQcvjv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aŸsm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Kiv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|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Rjvavi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fivU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K‡i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feb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wbgv©Y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SutonnyMJ"/>
                          <a:cs typeface="SutonnyMJ" pitchFamily="2" charset="0"/>
                        </a:rPr>
                        <a:t>|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cwiKíbvi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Afve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|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AcwiKwíZfv‡e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emwZ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¯’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vcb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iv¯Ív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wbg©vY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|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wewfbœ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cÖRvwZi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MvQ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bv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jvwM‡q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ewk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jv‡fi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Avkvq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AwaK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nv‡i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AcwiKwíZfv‡e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MvQ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jvMv‡bv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|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KswµU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GjvKvi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cwigvY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e„w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×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SutonnyMJ"/>
                          <a:cs typeface="SutonnyMJ" pitchFamily="2" charset="0"/>
                        </a:rPr>
                        <a:t>|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b`xi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be¨Zv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w`K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cwieZ©b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BZ¨vw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`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SutonnyMJ"/>
                          <a:cs typeface="SutonnyMJ" pitchFamily="2" charset="0"/>
                        </a:rPr>
                        <a:t>|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55721" marR="557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cvwbi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Afve</a:t>
                      </a:r>
                      <a:endParaRPr lang="en-US" sz="2000" dirty="0"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`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xN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Livi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ci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GKUvbv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e„wó</a:t>
                      </a:r>
                      <a:endParaRPr lang="en-US" sz="2000" dirty="0"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`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y‡hv©M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SuywK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e„w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×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"/>
                        <a:tabLst/>
                        <a:defRPr/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ea typeface="Times New Roman" panose="02020603050405020304" pitchFamily="18" charset="0"/>
                          <a:cs typeface="SutonnyMJ" pitchFamily="2" charset="0"/>
                        </a:rPr>
                        <a:t>DòZv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ea typeface="Times New Roman" panose="02020603050405020304" pitchFamily="18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e„w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×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2000" dirty="0"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endParaRPr lang="en-US" sz="2000" dirty="0">
                        <a:effectLst/>
                        <a:latin typeface="SutonnyMJ" pitchFamily="2" charset="0"/>
                        <a:ea typeface="Times New Roman" panose="02020603050405020304" pitchFamily="18" charset="0"/>
                        <a:cs typeface="SutonnyMJ" pitchFamily="2" charset="0"/>
                      </a:endParaRPr>
                    </a:p>
                  </a:txBody>
                  <a:tcPr marL="55721" marR="557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11A4D4C4-359F-46D6-9871-D40A4231B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5001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561554" y="48245"/>
            <a:ext cx="3850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cwi‡ek I `y‡h©vM e¨e¯’vcbv cwiKíbv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11A4D4C4-359F-46D6-9871-D40A4231B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Group 8">
            <a:extLst>
              <a:ext uri="{FF2B5EF4-FFF2-40B4-BE49-F238E27FC236}">
                <a16:creationId xmlns:a16="http://schemas.microsoft.com/office/drawing/2014/main" xmlns="" id="{84205930-9922-4E8E-A928-D36DCA6EB2F9}"/>
              </a:ext>
            </a:extLst>
          </p:cNvPr>
          <p:cNvGrpSpPr/>
          <p:nvPr/>
        </p:nvGrpSpPr>
        <p:grpSpPr>
          <a:xfrm>
            <a:off x="304806" y="6419088"/>
            <a:ext cx="8793423" cy="438912"/>
            <a:chOff x="381000" y="6419088"/>
            <a:chExt cx="8793423" cy="43891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8E21A6AB-1C22-4AD9-9209-61ADAFE544E3}"/>
                </a:ext>
              </a:extLst>
            </p:cNvPr>
            <p:cNvSpPr/>
            <p:nvPr/>
          </p:nvSpPr>
          <p:spPr>
            <a:xfrm>
              <a:off x="381000" y="6419088"/>
              <a:ext cx="8793423" cy="438912"/>
            </a:xfrm>
            <a:prstGeom prst="rect">
              <a:avLst/>
            </a:prstGeom>
            <a:solidFill>
              <a:srgbClr val="996600">
                <a:alpha val="3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2" name="Picture 11" descr="http://www.basis.org.bd/logo/be6d5a8e4fa2699c412e3b6d78dc3de4.jpg">
              <a:extLst>
                <a:ext uri="{FF2B5EF4-FFF2-40B4-BE49-F238E27FC236}">
                  <a16:creationId xmlns:a16="http://schemas.microsoft.com/office/drawing/2014/main" xmlns="" id="{F293707B-D860-4966-BEDE-A581ACCCD5AB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6532958"/>
              <a:ext cx="496888" cy="2566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" name="TextBox 3"/>
          <p:cNvSpPr txBox="1"/>
          <p:nvPr/>
        </p:nvSpPr>
        <p:spPr>
          <a:xfrm>
            <a:off x="4603124" y="733455"/>
            <a:ext cx="30315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cŠimfvi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Aš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©MZ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SzuwKc~Y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©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GjvKv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060" y="1020541"/>
            <a:ext cx="8008740" cy="4542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3"/>
          <a:stretch/>
        </p:blipFill>
        <p:spPr bwMode="auto">
          <a:xfrm>
            <a:off x="1143000" y="4945074"/>
            <a:ext cx="2294164" cy="1349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849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419600" y="-52955"/>
            <a:ext cx="3850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cwi‡ek I `y‡h©vM e¨e¯’vcbv cwiKíbv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533400" y="838206"/>
            <a:ext cx="32592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cwi‡ekMZ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SzuwK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wbim‡b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mycvwik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mg~n</a:t>
            </a:r>
            <a:endParaRPr kumimoji="0" lang="as-I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xmlns="" id="{E8428997-EAFB-48E6-842E-CFE6D8671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53" y="1406531"/>
            <a:ext cx="9201745" cy="427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19A82132-64C8-48DC-AADC-05804D641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3224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739762" y="64538"/>
            <a:ext cx="2672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10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eQi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gqvw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Rectangle 11">
            <a:extLst>
              <a:ext uri="{FF2B5EF4-FFF2-40B4-BE49-F238E27FC236}">
                <a16:creationId xmlns:a16="http://schemas.microsoft.com/office/drawing/2014/main" xmlns="" id="{279B7247-95A5-47AE-911A-5A77B23C5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438400"/>
            <a:ext cx="7391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m±i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wfwËK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SutonnyMJ" pitchFamily="2" charset="0"/>
              </a:rPr>
              <a:t>(Sector-wise Planning)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484A2B53-8CB4-4967-B785-64E10EF55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8933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415407" y="35223"/>
            <a:ext cx="49968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RqcyinvU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cŠimfvi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TextBox 2">
            <a:extLst>
              <a:ext uri="{FF2B5EF4-FFF2-40B4-BE49-F238E27FC236}">
                <a16:creationId xmlns:a16="http://schemas.microsoft.com/office/drawing/2014/main" xmlns="" id="{29814731-3BDA-40CB-A1FF-9C7132CF6B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970" y="1143006"/>
            <a:ext cx="3954661" cy="584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wjwbqvi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cvK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Ges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we‡bv`bg~jK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myweav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mvwf©m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wj¼ ‡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ivW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Kei¯’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vb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wi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`ª /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Amnvq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‡`i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Rb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nvDwRs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cªwZeÜx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‡`i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Rb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AvevwmK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myweav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e„×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vkÖg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kn‡ii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mŠ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›`h©¨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ea©K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¯’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vcbv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Ifvi‡nW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U¨vsK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KvDwÝji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Awdm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KwgDwbwU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m›Uvi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evm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A‡Uvwi·v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÷¨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vÛ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hvbRU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wbim‡bi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Kvh©Ki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MÖnY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xmlns="" id="{C2BDB9BD-69B7-45B4-BE04-807AF07328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3942" y="1517577"/>
            <a:ext cx="3513534" cy="381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KvwiMwi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cÖwkÿY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¯‹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zj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K‡jR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gwnjv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KvwiMwi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`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ÿZv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Dbœqb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‡K›`ª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cv‡K©i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AvaywbKxKiY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Mv‡g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©›Um I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BÛvw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÷ª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Gwiqv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K…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wl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wW‡cøvgv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Bbw÷wUDU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IqvUvi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cvK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cvewjK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Uq‡jU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KmvBLvbv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eR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©¨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Wvw¤ús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MÖvDÛ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eR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©¨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UªvÝdvi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‡÷kb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9E5C93F-3A5B-40D1-804A-4C7180AAF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5441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502517" y="48245"/>
            <a:ext cx="29097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xmlns="" id="{590E2829-8DC7-438A-9051-2F8B113327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1055268"/>
              </p:ext>
            </p:extLst>
          </p:nvPr>
        </p:nvGraphicFramePr>
        <p:xfrm>
          <a:off x="104343" y="914400"/>
          <a:ext cx="9677399" cy="5171502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8531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71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882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0758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2077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25055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803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Proposal</a:t>
                      </a:r>
                      <a:r>
                        <a:rPr lang="en-US" sz="1600" baseline="0" dirty="0"/>
                        <a:t> Types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No.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Location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Proposal Types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No.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Location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043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u="none" strike="noStrike" dirty="0"/>
                        <a:t>Auto Rickshaw Stand</a:t>
                      </a:r>
                    </a:p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u="none" strike="noStrike" dirty="0"/>
                        <a:t>5</a:t>
                      </a: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/>
                        <a:t>Ward No.-02, 04 and 08</a:t>
                      </a:r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74295" marR="74295" marT="37146" marB="3714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Modernization of </a:t>
                      </a:r>
                      <a:r>
                        <a:rPr lang="en-US" sz="1500" u="none" strike="noStrike" dirty="0" err="1"/>
                        <a:t>Poura</a:t>
                      </a:r>
                      <a:r>
                        <a:rPr lang="en-US" sz="1500" u="none" strike="noStrike" dirty="0"/>
                        <a:t> Park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+mj-lt"/>
                          <a:cs typeface="Times New Roman" pitchFamily="18" charset="0"/>
                        </a:rPr>
                        <a:t>--</a:t>
                      </a:r>
                    </a:p>
                  </a:txBody>
                  <a:tcPr marL="74295" marR="74295" marT="37146" marB="37146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015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Councilor Office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09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/>
                        <a:t>Ward Wise</a:t>
                      </a:r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74295" marR="74295" marT="37146" marB="3714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Old Home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Ward No.-07</a:t>
                      </a:r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74295" marR="74295" marT="37146" marB="37146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Over Head Tank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/>
                        <a:t>Ward No.-05</a:t>
                      </a:r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74295" marR="74295" marT="37146" marB="3714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Public Toilet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>
                    <a:solidFill>
                      <a:srgbClr val="92D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6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/>
                        <a:t>Location is demarcated in the Map</a:t>
                      </a:r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74295" marR="74295" marT="37146" marB="37146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015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City Beautification (Monument)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err="1">
                          <a:latin typeface="+mj-lt"/>
                          <a:cs typeface="Times New Roman" pitchFamily="18" charset="0"/>
                        </a:rPr>
                        <a:t>Batar</a:t>
                      </a:r>
                      <a:r>
                        <a:rPr lang="en-US" sz="1500" dirty="0"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en-US" sz="1500" dirty="0" err="1">
                          <a:latin typeface="+mj-lt"/>
                          <a:cs typeface="Times New Roman" pitchFamily="18" charset="0"/>
                        </a:rPr>
                        <a:t>Mor</a:t>
                      </a:r>
                      <a:r>
                        <a:rPr lang="en-US" sz="1500" dirty="0">
                          <a:latin typeface="+mj-lt"/>
                          <a:cs typeface="Times New Roman" pitchFamily="18" charset="0"/>
                        </a:rPr>
                        <a:t> and </a:t>
                      </a:r>
                      <a:r>
                        <a:rPr lang="en-US" sz="1500" dirty="0" err="1">
                          <a:latin typeface="+mj-lt"/>
                          <a:cs typeface="Times New Roman" pitchFamily="18" charset="0"/>
                        </a:rPr>
                        <a:t>Pachur</a:t>
                      </a:r>
                      <a:r>
                        <a:rPr lang="en-US" sz="1500" dirty="0"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en-US" sz="1500" dirty="0" err="1">
                          <a:latin typeface="+mj-lt"/>
                          <a:cs typeface="Times New Roman" pitchFamily="18" charset="0"/>
                        </a:rPr>
                        <a:t>Mor</a:t>
                      </a:r>
                      <a:r>
                        <a:rPr lang="en-US" sz="1500" dirty="0">
                          <a:latin typeface="+mj-lt"/>
                          <a:cs typeface="Times New Roman" pitchFamily="18" charset="0"/>
                        </a:rPr>
                        <a:t> Intersection</a:t>
                      </a:r>
                    </a:p>
                  </a:txBody>
                  <a:tcPr marL="74295" marR="74295" marT="37146" marB="3714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Slaughter house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Location is demarcated in the Map</a:t>
                      </a:r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74295" marR="74295" marT="37146" marB="37146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043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u="none" strike="noStrike" dirty="0" err="1"/>
                        <a:t>Joypurhat</a:t>
                      </a:r>
                      <a:r>
                        <a:rPr lang="en-US" sz="1500" u="none" strike="noStrike" baseline="0" dirty="0"/>
                        <a:t> </a:t>
                      </a:r>
                      <a:r>
                        <a:rPr lang="en-US" sz="1500" u="none" strike="noStrike" dirty="0"/>
                        <a:t>Water Park</a:t>
                      </a:r>
                    </a:p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u="none" strike="noStrike" dirty="0"/>
                        <a:t>1</a:t>
                      </a:r>
                    </a:p>
                    <a:p>
                      <a:pPr algn="ctr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Near Proposed Embankment on </a:t>
                      </a:r>
                      <a:r>
                        <a:rPr lang="en-US" sz="1500" dirty="0" err="1"/>
                        <a:t>Jamuna</a:t>
                      </a:r>
                      <a:r>
                        <a:rPr lang="en-US" sz="1500" dirty="0"/>
                        <a:t> River</a:t>
                      </a:r>
                    </a:p>
                  </a:txBody>
                  <a:tcPr marL="74295" marR="74295" marT="37146" marB="3714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Primary School and College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>
                          <a:latin typeface="+mj-lt"/>
                          <a:cs typeface="Times New Roman" pitchFamily="18" charset="0"/>
                        </a:rPr>
                        <a:t>Ward No.-01, Ward No.-02</a:t>
                      </a:r>
                    </a:p>
                  </a:txBody>
                  <a:tcPr marL="74295" marR="74295" marT="37146" marB="37146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7281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+mj-lt"/>
                          <a:cs typeface="Times New Roman" pitchFamily="18" charset="0"/>
                        </a:rPr>
                        <a:t>Water Treatment Plant</a:t>
                      </a: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+mj-lt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Ward No.-02</a:t>
                      </a:r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74295" marR="74295" marT="37146" marB="3714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Waste Disposal Ground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Ward No.-02</a:t>
                      </a:r>
                    </a:p>
                  </a:txBody>
                  <a:tcPr marL="74295" marR="74295" marT="37146" marB="37146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0432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Industry Area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Ward No.-08</a:t>
                      </a:r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74295" marR="74295" marT="37146" marB="3714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Waste Transfer Station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Location is demarcated in the Map</a:t>
                      </a:r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74295" marR="74295" marT="37146" marB="37146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59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Home For Disable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Ward No.-02</a:t>
                      </a:r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74295" marR="74295" marT="37146" marB="3714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+mj-lt"/>
                          <a:cs typeface="Times New Roman" pitchFamily="18" charset="0"/>
                        </a:rPr>
                        <a:t>Shopping Complex</a:t>
                      </a: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+mj-lt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Ward No.-01</a:t>
                      </a:r>
                    </a:p>
                  </a:txBody>
                  <a:tcPr marL="74295" marR="74295" marT="37146" marB="37146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Housing For Poor/Slum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Ward No.-07</a:t>
                      </a:r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74295" marR="74295" marT="37146" marB="3714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Walk-way and Recreational Facilities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Along the </a:t>
                      </a:r>
                      <a:r>
                        <a:rPr lang="en-US" sz="1500" dirty="0" err="1"/>
                        <a:t>Jamuna</a:t>
                      </a:r>
                      <a:r>
                        <a:rPr lang="en-US" sz="1500" dirty="0"/>
                        <a:t> River</a:t>
                      </a:r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en-US" sz="1500" dirty="0"/>
                        <a:t>and Lake</a:t>
                      </a:r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74295" marR="74295" marT="37146" marB="37146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015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Tourism Training Institute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Ward No.-07</a:t>
                      </a:r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  <a:p>
                      <a:pPr algn="l"/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74295" marR="74295" marT="37146" marB="3714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Linear Park And Aesthetic</a:t>
                      </a:r>
                      <a:r>
                        <a:rPr lang="en-US" sz="1500" u="none" strike="noStrike" baseline="0" dirty="0"/>
                        <a:t> View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/>
                        <a:t>Along the </a:t>
                      </a:r>
                      <a:r>
                        <a:rPr lang="en-US" sz="1500" dirty="0" err="1"/>
                        <a:t>Jamuna</a:t>
                      </a:r>
                      <a:r>
                        <a:rPr lang="en-US" sz="1500" baseline="0" dirty="0"/>
                        <a:t> </a:t>
                      </a:r>
                      <a:r>
                        <a:rPr lang="en-US" sz="1500" dirty="0"/>
                        <a:t>River</a:t>
                      </a:r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74295" marR="74295" marT="37146" marB="37146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22C028F0-C458-4B40-BFEF-56A6AA876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083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0736" y="1752601"/>
            <a:ext cx="7645264" cy="439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xmlns="" id="{E679FBCC-39AB-45F0-91C5-4F4B57A9E357}"/>
              </a:ext>
            </a:extLst>
          </p:cNvPr>
          <p:cNvSpPr/>
          <p:nvPr/>
        </p:nvSpPr>
        <p:spPr>
          <a:xfrm>
            <a:off x="8186548" y="5930015"/>
            <a:ext cx="1719452" cy="434846"/>
          </a:xfrm>
          <a:prstGeom prst="wedgeRectCallout">
            <a:avLst>
              <a:gd name="adj1" fmla="val -52470"/>
              <a:gd name="adj2" fmla="val -3378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eZ©gvb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UªvK-Uvwg©bv‡ji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AvaywbKvqb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IqvW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bs</a:t>
            </a:r>
            <a:r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07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xmlns="" id="{22B4ED79-36BD-417F-B59A-07B239FCA8C5}"/>
              </a:ext>
            </a:extLst>
          </p:cNvPr>
          <p:cNvSpPr/>
          <p:nvPr/>
        </p:nvSpPr>
        <p:spPr>
          <a:xfrm>
            <a:off x="533400" y="4876800"/>
            <a:ext cx="2043544" cy="762000"/>
          </a:xfrm>
          <a:prstGeom prst="wedgeRectCallout">
            <a:avLst>
              <a:gd name="adj1" fmla="val 125339"/>
              <a:gd name="adj2" fmla="val -19569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m`i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iv‡Wi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mv‡_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GKwU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A‡Uv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÷¨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vÛ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GKwU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-‡e/ ÷‡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IqvW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bs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02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D0D8C6B-A641-47EE-A350-E2A13C022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433379"/>
              </p:ext>
            </p:extLst>
          </p:nvPr>
        </p:nvGraphicFramePr>
        <p:xfrm>
          <a:off x="152400" y="685801"/>
          <a:ext cx="3505200" cy="3156462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4020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020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34517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†</a:t>
                      </a:r>
                      <a:r>
                        <a:rPr lang="en-US" sz="18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hvMv‡hvM</a:t>
                      </a:r>
                      <a:r>
                        <a:rPr lang="en-US" sz="18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e¨e</a:t>
                      </a:r>
                      <a:r>
                        <a:rPr lang="en-US" sz="18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¯’vi </a:t>
                      </a:r>
                      <a:r>
                        <a:rPr lang="en-US" sz="1800" b="1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cÖ¯</a:t>
                      </a:r>
                      <a:r>
                        <a:rPr lang="en-US" sz="1800" b="1" dirty="0" err="1" smtClean="0">
                          <a:effectLst/>
                          <a:latin typeface="SutonnyMJ"/>
                          <a:cs typeface="SutonnyMJ" pitchFamily="2" charset="0"/>
                        </a:rPr>
                        <a:t>Z</a:t>
                      </a:r>
                      <a:r>
                        <a:rPr lang="en-US" sz="1800" b="1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vebv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Gwiqv</a:t>
                      </a:r>
                      <a:r>
                        <a:rPr lang="en-US" sz="1800" b="1" u="none" strike="noStrike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8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800" b="1" u="none" strike="noStrike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Ae</a:t>
                      </a:r>
                      <a:r>
                        <a:rPr lang="en-US" sz="1800" b="1" u="none" strike="noStrike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18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8879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UªvK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baseline="0" dirty="0" err="1">
                          <a:latin typeface="SutonnyMJ" pitchFamily="2" charset="0"/>
                          <a:cs typeface="SutonnyMJ" pitchFamily="2" charset="0"/>
                        </a:rPr>
                        <a:t>Uvwg©bvj</a:t>
                      </a:r>
                      <a:r>
                        <a:rPr lang="en-US" sz="1600" u="none" strike="noStrike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baseline="0" dirty="0" err="1">
                          <a:latin typeface="SutonnyMJ" pitchFamily="2" charset="0"/>
                          <a:cs typeface="SutonnyMJ" pitchFamily="2" charset="0"/>
                        </a:rPr>
                        <a:t>AvaywbKvqb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07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8879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evm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Uvwg©bvj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3.25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02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15615880"/>
                  </a:ext>
                </a:extLst>
              </a:tr>
              <a:tr h="710154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A‡Uv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/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wmGbwR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/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wi·v</a:t>
                      </a:r>
                      <a:r>
                        <a:rPr lang="en-US" sz="1600" u="none" strike="noStrike" baseline="0" dirty="0">
                          <a:latin typeface="SutonnyMJ" pitchFamily="2" charset="0"/>
                          <a:cs typeface="SutonnyMJ" pitchFamily="2" charset="0"/>
                        </a:rPr>
                        <a:t> ÷¨</a:t>
                      </a:r>
                      <a:r>
                        <a:rPr lang="en-US" sz="1600" u="none" strike="noStrike" baseline="0" dirty="0" err="1">
                          <a:latin typeface="SutonnyMJ" pitchFamily="2" charset="0"/>
                          <a:cs typeface="SutonnyMJ" pitchFamily="2" charset="0"/>
                        </a:rPr>
                        <a:t>vÛ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1.00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01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</a:t>
                      </a:r>
                      <a:r>
                        <a:rPr lang="en-US" sz="1600" b="0" i="0" u="none" strike="noStrike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02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08 </a:t>
                      </a:r>
                      <a:r>
                        <a:rPr lang="en-US" sz="1600" b="0" i="0" u="none" strike="noStrike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07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8879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u="none" strike="noStrike" kern="1200" dirty="0" err="1">
                          <a:latin typeface="SutonnyMJ" pitchFamily="2" charset="0"/>
                          <a:cs typeface="SutonnyMJ" pitchFamily="2" charset="0"/>
                        </a:rPr>
                        <a:t>evm</a:t>
                      </a:r>
                      <a:r>
                        <a:rPr lang="en-US" sz="1600" u="none" strike="noStrike" kern="1200" baseline="0" dirty="0">
                          <a:latin typeface="SutonnyMJ" pitchFamily="2" charset="0"/>
                          <a:cs typeface="SutonnyMJ" pitchFamily="2" charset="0"/>
                        </a:rPr>
                        <a:t>-‡e/ ÷‡</a:t>
                      </a:r>
                      <a:r>
                        <a:rPr lang="en-US" sz="1600" u="none" strike="noStrike" kern="1200" baseline="0" dirty="0" err="1">
                          <a:latin typeface="SutonnyMJ" pitchFamily="2" charset="0"/>
                          <a:cs typeface="SutonnyMJ" pitchFamily="2" charset="0"/>
                        </a:rPr>
                        <a:t>cR</a:t>
                      </a:r>
                      <a:endParaRPr lang="en-US" sz="1600" b="0" i="0" u="none" strike="noStrike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0.25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02 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08</a:t>
                      </a:r>
                      <a:endParaRPr lang="en-US" sz="1600" b="0" i="0" u="none" strike="noStrike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7597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kern="1200" baseline="0" dirty="0" err="1">
                          <a:latin typeface="SutonnyMJ" pitchFamily="2" charset="0"/>
                          <a:cs typeface="SutonnyMJ" pitchFamily="2" charset="0"/>
                        </a:rPr>
                        <a:t>cvwK©s</a:t>
                      </a:r>
                      <a:r>
                        <a:rPr lang="en-US" sz="1600" u="none" strike="noStrike" kern="1200" baseline="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u="none" strike="noStrike" kern="1200" baseline="0" dirty="0" err="1">
                          <a:latin typeface="SutonnyMJ" pitchFamily="2" charset="0"/>
                          <a:cs typeface="SutonnyMJ" pitchFamily="2" charset="0"/>
                        </a:rPr>
                        <a:t>Ab</a:t>
                      </a:r>
                      <a:r>
                        <a:rPr lang="en-US" sz="1600" u="none" strike="noStrike" kern="1200" baseline="0" dirty="0">
                          <a:latin typeface="SutonnyMJ" pitchFamily="2" charset="0"/>
                          <a:cs typeface="SutonnyMJ" pitchFamily="2" charset="0"/>
                        </a:rPr>
                        <a:t>-÷ª</a:t>
                      </a:r>
                      <a:r>
                        <a:rPr lang="en-US" sz="1600" u="none" strike="noStrike" kern="1200" baseline="0" dirty="0" err="1">
                          <a:latin typeface="SutonnyMJ" pitchFamily="2" charset="0"/>
                          <a:cs typeface="SutonnyMJ" pitchFamily="2" charset="0"/>
                        </a:rPr>
                        <a:t>xU</a:t>
                      </a:r>
                      <a:r>
                        <a:rPr lang="en-US" sz="1600" u="none" strike="noStrike" kern="1200" baseline="0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600" b="0" i="0" u="none" strike="noStrike" kern="12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---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04</a:t>
                      </a:r>
                      <a:r>
                        <a:rPr lang="en-US" sz="1600" b="0" i="0" u="none" strike="noStrike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05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7" name="Speech Bubble: Rectangle 4">
            <a:extLst>
              <a:ext uri="{FF2B5EF4-FFF2-40B4-BE49-F238E27FC236}">
                <a16:creationId xmlns:a16="http://schemas.microsoft.com/office/drawing/2014/main" xmlns="" id="{22B4ED79-36BD-417F-B59A-07B239FCA8C5}"/>
              </a:ext>
            </a:extLst>
          </p:cNvPr>
          <p:cNvSpPr/>
          <p:nvPr/>
        </p:nvSpPr>
        <p:spPr>
          <a:xfrm>
            <a:off x="2781303" y="5930014"/>
            <a:ext cx="1904994" cy="470785"/>
          </a:xfrm>
          <a:prstGeom prst="wedgeRectCallout">
            <a:avLst>
              <a:gd name="adj1" fmla="val 22532"/>
              <a:gd name="adj2" fmla="val -51892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m`i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iv‡Wi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mv‡_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GKwU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Uvwg©bvj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IqvW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bs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02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3030104">
            <a:off x="8733691" y="2287419"/>
            <a:ext cx="136287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cÖ¯ÍvweZ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evBcvm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18" name="Speech Bubble: Rectangle 4">
            <a:extLst>
              <a:ext uri="{FF2B5EF4-FFF2-40B4-BE49-F238E27FC236}">
                <a16:creationId xmlns:a16="http://schemas.microsoft.com/office/drawing/2014/main" xmlns="" id="{22B4ED79-36BD-417F-B59A-07B239FCA8C5}"/>
              </a:ext>
            </a:extLst>
          </p:cNvPr>
          <p:cNvSpPr/>
          <p:nvPr/>
        </p:nvSpPr>
        <p:spPr>
          <a:xfrm>
            <a:off x="6096000" y="1143000"/>
            <a:ext cx="2590800" cy="533400"/>
          </a:xfrm>
          <a:prstGeom prst="wedgeRectCallout">
            <a:avLst>
              <a:gd name="adj1" fmla="val 57548"/>
              <a:gd name="adj2" fmla="val 17911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cÖ¯ÍvweZ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evBcvm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iv‡Wi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mv‡_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GKwU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A‡Uv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÷¨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vÛ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-‡e/ ÷‡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IqvW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bs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08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8E22EA0B-27AF-4944-AF6F-AED11F4E1B9A}"/>
              </a:ext>
            </a:extLst>
          </p:cNvPr>
          <p:cNvSpPr/>
          <p:nvPr/>
        </p:nvSpPr>
        <p:spPr>
          <a:xfrm>
            <a:off x="3472842" y="0"/>
            <a:ext cx="59394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hvZvqvZ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I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hvMv‡hvM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¯’v)</a:t>
            </a:r>
          </a:p>
        </p:txBody>
      </p:sp>
    </p:spTree>
    <p:extLst>
      <p:ext uri="{BB962C8B-B14F-4D97-AF65-F5344CB8AC3E}">
        <p14:creationId xmlns:p14="http://schemas.microsoft.com/office/powerpoint/2010/main" val="2400983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115" y="1060485"/>
            <a:ext cx="9642491" cy="516797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33399" y="533406"/>
            <a:ext cx="41029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evm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÷‡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evm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-‡e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Gi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wWRvBb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40E4886F-4223-4C44-BE48-0FBD021CC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00FB0902-BB6C-40C2-B12F-101A98EBBC0F}"/>
              </a:ext>
            </a:extLst>
          </p:cNvPr>
          <p:cNvSpPr/>
          <p:nvPr/>
        </p:nvSpPr>
        <p:spPr>
          <a:xfrm>
            <a:off x="3472842" y="63637"/>
            <a:ext cx="59394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hvZvqvZ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I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hvMv‡hvM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¯’v)</a:t>
            </a:r>
          </a:p>
        </p:txBody>
      </p:sp>
    </p:spTree>
    <p:extLst>
      <p:ext uri="{BB962C8B-B14F-4D97-AF65-F5344CB8AC3E}">
        <p14:creationId xmlns:p14="http://schemas.microsoft.com/office/powerpoint/2010/main" val="2392984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44469" y="1612906"/>
            <a:ext cx="9609137" cy="3704431"/>
            <a:chOff x="144463" y="1612900"/>
            <a:chExt cx="9761537" cy="3704431"/>
          </a:xfrm>
        </p:grpSpPr>
        <p:pic>
          <p:nvPicPr>
            <p:cNvPr id="4" name="Picture 3" descr="C:\Users\Najma\Desktop\Bus_Bay\Bus_bay4.jpg">
              <a:extLst>
                <a:ext uri="{FF2B5EF4-FFF2-40B4-BE49-F238E27FC236}">
                  <a16:creationId xmlns="" xmlns:a16="http://schemas.microsoft.com/office/drawing/2014/main" id="{5F3CAFB8-610D-428C-896C-D187FBF60D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463" y="1736725"/>
              <a:ext cx="4773712" cy="3580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4" descr="C:\Users\Najma\Desktop\Bus_Bay\Bus_bay3.jpg">
              <a:extLst>
                <a:ext uri="{FF2B5EF4-FFF2-40B4-BE49-F238E27FC236}">
                  <a16:creationId xmlns="" xmlns:a16="http://schemas.microsoft.com/office/drawing/2014/main" id="{5B2A7EF8-6E18-4CF1-B132-E83EFB4EDD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4594" y="1612900"/>
              <a:ext cx="4901406" cy="3673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TextBox 5"/>
          <p:cNvSpPr txBox="1"/>
          <p:nvPr/>
        </p:nvSpPr>
        <p:spPr>
          <a:xfrm>
            <a:off x="2817912" y="752577"/>
            <a:ext cx="40514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evm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÷‡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evm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-‡e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Gi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wWRvBb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18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162EED8D-F18D-46A2-AA2D-4E52C9822A8B}"/>
              </a:ext>
            </a:extLst>
          </p:cNvPr>
          <p:cNvGrpSpPr/>
          <p:nvPr/>
        </p:nvGrpSpPr>
        <p:grpSpPr>
          <a:xfrm>
            <a:off x="1105108" y="581389"/>
            <a:ext cx="7870534" cy="5728799"/>
            <a:chOff x="1105108" y="581389"/>
            <a:chExt cx="7870534" cy="5728799"/>
          </a:xfrm>
        </p:grpSpPr>
        <p:pic>
          <p:nvPicPr>
            <p:cNvPr id="4" name="Picture 3" descr="_Pic51">
              <a:extLst>
                <a:ext uri="{FF2B5EF4-FFF2-40B4-BE49-F238E27FC236}">
                  <a16:creationId xmlns="" xmlns:a16="http://schemas.microsoft.com/office/drawing/2014/main" id="{EEC850F5-527B-481B-BF2B-0A9A3CEB6243}"/>
                </a:ext>
              </a:extLst>
            </p:cNvPr>
            <p:cNvPicPr/>
            <p:nvPr/>
          </p:nvPicPr>
          <p:blipFill>
            <a:blip r:embed="rId2"/>
            <a:srcRect l="12056" t="2974"/>
            <a:stretch>
              <a:fillRect/>
            </a:stretch>
          </p:blipFill>
          <p:spPr bwMode="auto">
            <a:xfrm>
              <a:off x="1105108" y="981499"/>
              <a:ext cx="7870534" cy="53286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F4A4A750-60FF-415A-A8C5-4BAC3A99D3B9}"/>
                </a:ext>
              </a:extLst>
            </p:cNvPr>
            <p:cNvSpPr txBox="1"/>
            <p:nvPr/>
          </p:nvSpPr>
          <p:spPr>
            <a:xfrm>
              <a:off x="3022018" y="581389"/>
              <a:ext cx="4036713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cÖ¯</a:t>
              </a:r>
              <a:r>
                <a:rPr kumimoji="0" lang="en-US" sz="20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/>
                  <a:cs typeface="SutonnyMJ" pitchFamily="2" charset="0"/>
                </a:rPr>
                <a:t>Z</a:t>
              </a:r>
              <a:r>
                <a:rPr kumimoji="0" lang="en-US" sz="20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vweZ</a:t>
              </a:r>
              <a:r>
                <a:rPr kumimoji="0" 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AvaywbK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evm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Uvwg©bvj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Gi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wWRvBb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111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470" y="685799"/>
            <a:ext cx="7004529" cy="5733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070470"/>
              </p:ext>
            </p:extLst>
          </p:nvPr>
        </p:nvGraphicFramePr>
        <p:xfrm>
          <a:off x="0" y="3666272"/>
          <a:ext cx="3322749" cy="282416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{F2DE63D5-997A-4646-A377-4702673A728D}</a:tableStyleId>
              </a:tblPr>
              <a:tblGrid>
                <a:gridCol w="11590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401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2349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0042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cÖ¯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effectLst/>
                          <a:latin typeface="SutonnyMJ"/>
                          <a:cs typeface="SutonnyMJ" pitchFamily="2" charset="0"/>
                        </a:rPr>
                        <a:t>Z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vebv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mg~n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eZ©gvb</a:t>
                      </a: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cÖ¯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/>
                          <a:ea typeface="+mn-ea"/>
                          <a:cs typeface="SutonnyMJ" pitchFamily="2" charset="0"/>
                        </a:rPr>
                        <a:t>Z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vweZ</a:t>
                      </a: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525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cÖ¯ÍvweZ</a:t>
                      </a:r>
                      <a:r>
                        <a:rPr lang="en-US" sz="1800" b="0" baseline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 †</a:t>
                      </a:r>
                      <a:r>
                        <a:rPr lang="en-US" sz="1800" b="0" baseline="0" dirty="0" err="1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Wªb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30.99</a:t>
                      </a:r>
                      <a:r>
                        <a:rPr lang="en-US" sz="18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 </a:t>
                      </a:r>
                      <a:r>
                        <a:rPr lang="en-US" sz="1800" b="0" dirty="0" err="1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wK.wg</a:t>
                      </a:r>
                      <a:r>
                        <a:rPr lang="en-US" sz="18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80.55</a:t>
                      </a:r>
                      <a:r>
                        <a:rPr lang="en-US" sz="1800" b="0" baseline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 </a:t>
                      </a:r>
                      <a:r>
                        <a:rPr lang="en-US" sz="1800" b="0" baseline="0" dirty="0" err="1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wK.wg</a:t>
                      </a:r>
                      <a:r>
                        <a:rPr lang="en-US" sz="1800" b="0" baseline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.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525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latin typeface="SutonnyMJ" pitchFamily="2" charset="0"/>
                          <a:cs typeface="SutonnyMJ" pitchFamily="2" charset="0"/>
                        </a:rPr>
                        <a:t>eªxR</a:t>
                      </a:r>
                      <a:endParaRPr lang="en-US" sz="1800" b="0" dirty="0">
                        <a:effectLst/>
                        <a:latin typeface="Calibri"/>
                        <a:ea typeface="Batang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15 </a:t>
                      </a: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18 </a:t>
                      </a: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525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dirty="0" err="1">
                          <a:latin typeface="SutonnyMJ" pitchFamily="2" charset="0"/>
                          <a:cs typeface="SutonnyMJ" pitchFamily="2" charset="0"/>
                        </a:rPr>
                        <a:t>KvjfvU</a:t>
                      </a:r>
                      <a:r>
                        <a:rPr lang="en-US" b="0" dirty="0">
                          <a:latin typeface="SutonnyMJ" pitchFamily="2" charset="0"/>
                          <a:cs typeface="SutonnyMJ" pitchFamily="2" charset="0"/>
                        </a:rPr>
                        <a:t>©</a:t>
                      </a:r>
                      <a:endParaRPr lang="en-US" sz="1800" b="0" dirty="0">
                        <a:effectLst/>
                        <a:latin typeface="Calibri"/>
                        <a:ea typeface="Batang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95</a:t>
                      </a:r>
                      <a:r>
                        <a:rPr lang="en-US" sz="1800" b="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134 </a:t>
                      </a: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525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dirty="0">
                          <a:latin typeface="SutonnyMJ" pitchFamily="2" charset="0"/>
                          <a:cs typeface="SutonnyMJ" pitchFamily="2" charset="0"/>
                        </a:rPr>
                        <a:t>¯</a:t>
                      </a:r>
                      <a:r>
                        <a:rPr lang="en-US" b="0" dirty="0" err="1">
                          <a:latin typeface="SutonnyMJ" pitchFamily="2" charset="0"/>
                          <a:cs typeface="SutonnyMJ" pitchFamily="2" charset="0"/>
                        </a:rPr>
                        <a:t>øyBm</a:t>
                      </a:r>
                      <a:r>
                        <a:rPr lang="en-US" b="0" dirty="0">
                          <a:latin typeface="SutonnyMJ" pitchFamily="2" charset="0"/>
                          <a:cs typeface="SutonnyMJ" pitchFamily="2" charset="0"/>
                        </a:rPr>
                        <a:t> †MU </a:t>
                      </a:r>
                      <a:endParaRPr lang="en-US" sz="1800" b="0" dirty="0">
                        <a:effectLst/>
                        <a:latin typeface="Calibri"/>
                        <a:ea typeface="Batang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2 </a:t>
                      </a: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525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dirty="0" err="1">
                          <a:latin typeface="SutonnyMJ" pitchFamily="2" charset="0"/>
                          <a:cs typeface="SutonnyMJ" pitchFamily="2" charset="0"/>
                        </a:rPr>
                        <a:t>AvDUdj</a:t>
                      </a:r>
                      <a:endParaRPr lang="en-US" sz="1800" b="0" dirty="0">
                        <a:effectLst/>
                        <a:latin typeface="Calibri"/>
                        <a:ea typeface="Batang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8 </a:t>
                      </a: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25 </a:t>
                      </a: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1050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dirty="0" err="1">
                          <a:latin typeface="SutonnyMJ" pitchFamily="2" charset="0"/>
                          <a:cs typeface="SutonnyMJ" pitchFamily="2" charset="0"/>
                        </a:rPr>
                        <a:t>iv¯Ívmn</a:t>
                      </a:r>
                      <a:r>
                        <a:rPr lang="en-US" b="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b="0" dirty="0" err="1">
                          <a:latin typeface="SutonnyMJ" pitchFamily="2" charset="0"/>
                          <a:cs typeface="SutonnyMJ" pitchFamily="2" charset="0"/>
                        </a:rPr>
                        <a:t>evua</a:t>
                      </a:r>
                      <a:endParaRPr lang="en-US" sz="1800" b="0" dirty="0">
                        <a:effectLst/>
                        <a:latin typeface="Calibri"/>
                        <a:ea typeface="Batang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-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b`xi</a:t>
                      </a:r>
                      <a:r>
                        <a:rPr lang="en-US" sz="1800" b="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`</a:t>
                      </a:r>
                      <a:r>
                        <a:rPr lang="en-US" sz="1800" b="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yBav‡i</a:t>
                      </a:r>
                      <a:r>
                        <a:rPr lang="en-US" sz="1800" b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(4.50 </a:t>
                      </a: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b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7914CD16-3E9B-4524-9446-70FBC384A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B9B842BE-9FD3-48D6-8538-EE6331D0AC33}"/>
              </a:ext>
            </a:extLst>
          </p:cNvPr>
          <p:cNvSpPr/>
          <p:nvPr/>
        </p:nvSpPr>
        <p:spPr>
          <a:xfrm>
            <a:off x="4830585" y="64538"/>
            <a:ext cx="45817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®‹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vkb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¯’v)</a:t>
            </a:r>
          </a:p>
        </p:txBody>
      </p:sp>
    </p:spTree>
    <p:extLst>
      <p:ext uri="{BB962C8B-B14F-4D97-AF65-F5344CB8AC3E}">
        <p14:creationId xmlns:p14="http://schemas.microsoft.com/office/powerpoint/2010/main" val="1241408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63225" y="533400"/>
            <a:ext cx="9695282" cy="5890465"/>
            <a:chOff x="163225" y="533400"/>
            <a:chExt cx="9695282" cy="5890465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438400" y="533400"/>
              <a:ext cx="7420107" cy="5890465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2" name="Rectangle 1"/>
            <p:cNvSpPr/>
            <p:nvPr/>
          </p:nvSpPr>
          <p:spPr>
            <a:xfrm>
              <a:off x="163225" y="945473"/>
              <a:ext cx="2732375" cy="2369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cvwb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cwienY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e¨e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¯’vi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cÖ¯Ívebv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100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wg.wg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Wvqv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=  20.45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wK.wg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150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wg.wg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Wvqv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=  30.00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wK.wg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200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wg.wg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Wvqv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=  15.00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wK.wg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Ifvi‡nW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U¨vsK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= 2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wU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cvwb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cwi‡kvabvMvi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= 3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GKi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1404105" y="3962400"/>
              <a:ext cx="2024895" cy="1600200"/>
              <a:chOff x="1526492" y="4211721"/>
              <a:chExt cx="1946203" cy="1373206"/>
            </a:xfrm>
          </p:grpSpPr>
          <p:pic>
            <p:nvPicPr>
              <p:cNvPr id="6147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6492" y="4618445"/>
                <a:ext cx="1946203" cy="9664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148" name="Picture 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34174" y="4211721"/>
                <a:ext cx="1274402" cy="40672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8EC2826E-5540-4493-9239-A0D4F40E7343}"/>
              </a:ext>
            </a:extLst>
          </p:cNvPr>
          <p:cNvGrpSpPr/>
          <p:nvPr/>
        </p:nvGrpSpPr>
        <p:grpSpPr>
          <a:xfrm>
            <a:off x="2514600" y="762000"/>
            <a:ext cx="7325899" cy="4809015"/>
            <a:chOff x="2580101" y="753585"/>
            <a:chExt cx="7325899" cy="4809015"/>
          </a:xfrm>
        </p:grpSpPr>
        <p:pic>
          <p:nvPicPr>
            <p:cNvPr id="6149" name="Picture 5" descr="I:\Final Presentation\Joypurhat_04.10.2018\Electrictcal_Line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8" t="9753" r="6274" b="10386"/>
            <a:stretch/>
          </p:blipFill>
          <p:spPr bwMode="auto">
            <a:xfrm>
              <a:off x="2580101" y="820191"/>
              <a:ext cx="7325899" cy="47424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Speech Bubble: Rectangle 3">
              <a:extLst>
                <a:ext uri="{FF2B5EF4-FFF2-40B4-BE49-F238E27FC236}">
                  <a16:creationId xmlns="" xmlns:a16="http://schemas.microsoft.com/office/drawing/2014/main" id="{3E58A5FF-4556-433A-A946-4C095D030AF6}"/>
                </a:ext>
              </a:extLst>
            </p:cNvPr>
            <p:cNvSpPr/>
            <p:nvPr/>
          </p:nvSpPr>
          <p:spPr>
            <a:xfrm>
              <a:off x="6223121" y="753585"/>
              <a:ext cx="1831801" cy="586408"/>
            </a:xfrm>
            <a:prstGeom prst="wedgeRectCallout">
              <a:avLst>
                <a:gd name="adj1" fmla="val -107613"/>
                <a:gd name="adj2" fmla="val 171861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‡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mvjvi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c¨v‡bj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, (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hgybv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b`xi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mv‡_,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gwMœcviv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)</a:t>
              </a:r>
            </a:p>
          </p:txBody>
        </p:sp>
      </p:grp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F9CFA25-E50B-4A29-B6D7-8B7EC230A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87A4AA67-0EED-4B3E-A10F-1403DB8C431C}"/>
              </a:ext>
            </a:extLst>
          </p:cNvPr>
          <p:cNvSpPr/>
          <p:nvPr/>
        </p:nvSpPr>
        <p:spPr>
          <a:xfrm>
            <a:off x="163226" y="942677"/>
            <a:ext cx="2574804" cy="2723823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we`y¨r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cwienY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¯’vi </a:t>
            </a:r>
            <a:r>
              <a:rPr kumimoji="0" lang="en-US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</a:t>
            </a:r>
            <a:r>
              <a:rPr kumimoji="0" lang="en-US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vebv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440 †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fvë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jvBb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= 35.60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wK.wg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220 †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fvë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jvBb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= 88.95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wK.wg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-‡÷kb = 2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mvjvi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c¨v‡bj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=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bZzb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AvevwmK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D”PZj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fe‡b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IqvW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bs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01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Gi 2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Ry‡o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C72B79DE-4B1A-4193-AEAE-672B3D213312}"/>
              </a:ext>
            </a:extLst>
          </p:cNvPr>
          <p:cNvSpPr/>
          <p:nvPr/>
        </p:nvSpPr>
        <p:spPr>
          <a:xfrm>
            <a:off x="3429000" y="64538"/>
            <a:ext cx="59907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cvwb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we`y¨r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cwienY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¯’v)</a:t>
            </a:r>
          </a:p>
        </p:txBody>
      </p:sp>
    </p:spTree>
    <p:extLst>
      <p:ext uri="{BB962C8B-B14F-4D97-AF65-F5344CB8AC3E}">
        <p14:creationId xmlns:p14="http://schemas.microsoft.com/office/powerpoint/2010/main" val="283992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47254" y="609606"/>
            <a:ext cx="3071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KvDwÝji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Awd‡mi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vebvmg~n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63328220-A49B-423E-A336-3329CEC4DD2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0" y="1066800"/>
          <a:ext cx="4140926" cy="4868636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74114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326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6711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61109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SutonnyMJ" pitchFamily="2" charset="0"/>
                          <a:cs typeface="SutonnyMJ" pitchFamily="2" charset="0"/>
                        </a:rPr>
                        <a:t>1g </a:t>
                      </a: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Zjv</a:t>
                      </a:r>
                      <a:endParaRPr lang="en-US" sz="15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5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SutonnyMJ" pitchFamily="2" charset="0"/>
                          <a:cs typeface="SutonnyMJ" pitchFamily="2" charset="0"/>
                        </a:rPr>
                        <a:t>mycvi gv‡K©U</a:t>
                      </a:r>
                      <a:endParaRPr lang="en-US" sz="15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66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5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SutonnyMJ" pitchFamily="2" charset="0"/>
                          <a:cs typeface="SutonnyMJ" pitchFamily="2" charset="0"/>
                        </a:rPr>
                        <a:t>cvwKs Ges duvKv RvqMv </a:t>
                      </a:r>
                      <a:endParaRPr lang="en-US" sz="15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59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SutonnyMJ" pitchFamily="2" charset="0"/>
                          <a:cs typeface="SutonnyMJ" pitchFamily="2" charset="0"/>
                        </a:rPr>
                        <a:t>3.</a:t>
                      </a:r>
                      <a:endParaRPr lang="en-US" sz="15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SutonnyMJ" pitchFamily="2" charset="0"/>
                          <a:cs typeface="SutonnyMJ" pitchFamily="2" charset="0"/>
                        </a:rPr>
                        <a:t>Uq‡jU</a:t>
                      </a:r>
                      <a:endParaRPr lang="en-US" sz="15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663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SutonnyMJ" pitchFamily="2" charset="0"/>
                          <a:cs typeface="SutonnyMJ" pitchFamily="2" charset="0"/>
                        </a:rPr>
                        <a:t>2q Zjv</a:t>
                      </a:r>
                      <a:endParaRPr lang="en-US" sz="15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5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wkï</a:t>
                      </a:r>
                      <a:r>
                        <a:rPr lang="en-US" sz="1500" dirty="0">
                          <a:latin typeface="SutonnyMJ" pitchFamily="2" charset="0"/>
                          <a:cs typeface="SutonnyMJ" pitchFamily="2" charset="0"/>
                        </a:rPr>
                        <a:t>‡`i ‡</a:t>
                      </a: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Ljvi</a:t>
                      </a:r>
                      <a:r>
                        <a:rPr lang="en-US" sz="1500" dirty="0">
                          <a:latin typeface="SutonnyMJ" pitchFamily="2" charset="0"/>
                          <a:cs typeface="SutonnyMJ" pitchFamily="2" charset="0"/>
                        </a:rPr>
                        <a:t> ¯’</a:t>
                      </a: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r>
                        <a:rPr lang="en-US" sz="150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Bb‡Wvi</a:t>
                      </a:r>
                      <a:r>
                        <a:rPr lang="en-US" sz="1500" dirty="0"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AvDU‡Wvi</a:t>
                      </a:r>
                      <a:r>
                        <a:rPr lang="en-US" sz="1500" dirty="0">
                          <a:latin typeface="SutonnyMJ" pitchFamily="2" charset="0"/>
                          <a:cs typeface="SutonnyMJ" pitchFamily="2" charset="0"/>
                        </a:rPr>
                        <a:t>) </a:t>
                      </a:r>
                      <a:endParaRPr lang="en-US" sz="15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5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Uq‡jU</a:t>
                      </a:r>
                      <a:endParaRPr lang="en-US" sz="15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9559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SutonnyMJ" pitchFamily="2" charset="0"/>
                          <a:cs typeface="SutonnyMJ" pitchFamily="2" charset="0"/>
                        </a:rPr>
                        <a:t>3q Zjv</a:t>
                      </a:r>
                      <a:endParaRPr lang="en-US" sz="15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5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KvDwÝji</a:t>
                      </a:r>
                      <a:r>
                        <a:rPr lang="en-US" sz="15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Awdm</a:t>
                      </a:r>
                      <a:endParaRPr lang="en-US" sz="15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5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AvB.wU</a:t>
                      </a:r>
                      <a:r>
                        <a:rPr lang="en-US" sz="1500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m›Uvi</a:t>
                      </a:r>
                      <a:r>
                        <a:rPr lang="en-US" sz="15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5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SutonnyMJ" pitchFamily="2" charset="0"/>
                          <a:cs typeface="SutonnyMJ" pitchFamily="2" charset="0"/>
                        </a:rPr>
                        <a:t>3.</a:t>
                      </a:r>
                      <a:endParaRPr lang="en-US" sz="15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Kbdv‡iÝ</a:t>
                      </a:r>
                      <a:r>
                        <a:rPr lang="en-US" sz="15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Kÿ</a:t>
                      </a:r>
                      <a:r>
                        <a:rPr lang="en-US" sz="15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5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SutonnyMJ" pitchFamily="2" charset="0"/>
                          <a:cs typeface="SutonnyMJ" pitchFamily="2" charset="0"/>
                        </a:rPr>
                        <a:t>4.</a:t>
                      </a:r>
                      <a:endParaRPr lang="en-US" sz="15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Uq‡jU</a:t>
                      </a:r>
                      <a:endParaRPr lang="en-US" sz="15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49559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SutonnyMJ" pitchFamily="2" charset="0"/>
                          <a:cs typeface="SutonnyMJ" pitchFamily="2" charset="0"/>
                        </a:rPr>
                        <a:t>4_© Zjv</a:t>
                      </a:r>
                      <a:endParaRPr lang="en-US" sz="15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5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KwgDwbwU</a:t>
                      </a:r>
                      <a:r>
                        <a:rPr lang="en-US" sz="15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wK¬wbK</a:t>
                      </a:r>
                      <a:endParaRPr lang="en-US" sz="15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5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cvewjK</a:t>
                      </a:r>
                      <a:r>
                        <a:rPr lang="en-US" sz="15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jvB‡eªwi</a:t>
                      </a:r>
                      <a:endParaRPr lang="en-US" sz="15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SutonnyMJ" pitchFamily="2" charset="0"/>
                          <a:cs typeface="SutonnyMJ" pitchFamily="2" charset="0"/>
                        </a:rPr>
                        <a:t>3.</a:t>
                      </a:r>
                      <a:endParaRPr lang="en-US" sz="15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Uq‡jU</a:t>
                      </a:r>
                      <a:endParaRPr lang="en-US" sz="15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49972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SutonnyMJ" pitchFamily="2" charset="0"/>
                          <a:cs typeface="SutonnyMJ" pitchFamily="2" charset="0"/>
                        </a:rPr>
                        <a:t>5g Zjv</a:t>
                      </a:r>
                      <a:endParaRPr lang="en-US" sz="15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5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KvDwÝji</a:t>
                      </a:r>
                      <a:r>
                        <a:rPr lang="en-US" sz="15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Awdm</a:t>
                      </a:r>
                      <a:r>
                        <a:rPr lang="en-US" sz="150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bKkv</a:t>
                      </a:r>
                      <a:r>
                        <a:rPr lang="en-US" sz="15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Aby‡gv`b</a:t>
                      </a:r>
                      <a:r>
                        <a:rPr lang="en-US" sz="1500" dirty="0">
                          <a:latin typeface="SutonnyMJ" pitchFamily="2" charset="0"/>
                          <a:cs typeface="SutonnyMJ" pitchFamily="2" charset="0"/>
                        </a:rPr>
                        <a:t> ‡K›`ª)</a:t>
                      </a:r>
                      <a:endParaRPr lang="en-US" sz="15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5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fwelr</a:t>
                      </a:r>
                      <a:r>
                        <a:rPr lang="en-US" sz="1500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mevmg</a:t>
                      </a:r>
                      <a:r>
                        <a:rPr lang="en-US" sz="1500" dirty="0">
                          <a:latin typeface="SutonnyMJ" pitchFamily="2" charset="0"/>
                          <a:cs typeface="SutonnyMJ" pitchFamily="2" charset="0"/>
                        </a:rPr>
                        <a:t>~‡</a:t>
                      </a: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ni</a:t>
                      </a:r>
                      <a:r>
                        <a:rPr lang="en-US" sz="15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ewa©Z</a:t>
                      </a:r>
                      <a:r>
                        <a:rPr lang="en-US" sz="15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Kÿ</a:t>
                      </a:r>
                      <a:endParaRPr lang="en-US" sz="15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SutonnyMJ" pitchFamily="2" charset="0"/>
                          <a:cs typeface="SutonnyMJ" pitchFamily="2" charset="0"/>
                        </a:rPr>
                        <a:t>3.</a:t>
                      </a:r>
                      <a:endParaRPr lang="en-US" sz="15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SutonnyMJ" pitchFamily="2" charset="0"/>
                          <a:cs typeface="SutonnyMJ" pitchFamily="2" charset="0"/>
                        </a:rPr>
                        <a:t>Uq‡jU</a:t>
                      </a:r>
                      <a:endParaRPr lang="en-US" sz="15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49559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SutonnyMJ" pitchFamily="2" charset="0"/>
                          <a:cs typeface="SutonnyMJ" pitchFamily="2" charset="0"/>
                        </a:rPr>
                        <a:t>6ô Zjv</a:t>
                      </a:r>
                      <a:endParaRPr lang="en-US" sz="15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5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SutonnyMJ" pitchFamily="2" charset="0"/>
                          <a:cs typeface="SutonnyMJ" pitchFamily="2" charset="0"/>
                        </a:rPr>
                        <a:t>KwgDwbwU ‡m›Uvi</a:t>
                      </a:r>
                      <a:endParaRPr lang="en-US" sz="15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5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latin typeface="SutonnyMJ" pitchFamily="2" charset="0"/>
                          <a:cs typeface="SutonnyMJ" pitchFamily="2" charset="0"/>
                        </a:rPr>
                        <a:t>Uq‡jU</a:t>
                      </a:r>
                      <a:endParaRPr lang="en-US" sz="15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93C7DF7A-96A0-4D01-B319-83569FB3E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73FB6CF-9EA8-4BCA-874A-4F8EBBCFD6EE}"/>
              </a:ext>
            </a:extLst>
          </p:cNvPr>
          <p:cNvSpPr/>
          <p:nvPr/>
        </p:nvSpPr>
        <p:spPr>
          <a:xfrm>
            <a:off x="5295455" y="0"/>
            <a:ext cx="41168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cÖkvmwbK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  <p:grpSp>
        <p:nvGrpSpPr>
          <p:cNvPr id="2" name="Group 19"/>
          <p:cNvGrpSpPr/>
          <p:nvPr/>
        </p:nvGrpSpPr>
        <p:grpSpPr>
          <a:xfrm>
            <a:off x="4454434" y="608470"/>
            <a:ext cx="5406074" cy="5814689"/>
            <a:chOff x="4060189" y="967111"/>
            <a:chExt cx="4983708" cy="5814689"/>
          </a:xfrm>
        </p:grpSpPr>
        <p:pic>
          <p:nvPicPr>
            <p:cNvPr id="21" name="Picture 20" descr="D:\draft final report editing_12.7.16\prince vai\recent fort, station, waste, town complex\Town hall\image\t-cam,1.jpg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60189" y="967111"/>
              <a:ext cx="4983707" cy="3049136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  <p:pic>
          <p:nvPicPr>
            <p:cNvPr id="22" name="Picture 21" descr="t-cam,2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60190" y="3581400"/>
              <a:ext cx="4983707" cy="320040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3042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7B942247-4BDC-464A-9147-E777A8FC4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604" y="447819"/>
            <a:ext cx="5352099" cy="5862044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089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3" name="Picture 2" descr="C:\Users\URPD\Desktop\Part - F Urban Services Plan\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" t="1556" r="12821" b="8062"/>
          <a:stretch>
            <a:fillRect/>
          </a:stretch>
        </p:blipFill>
        <p:spPr bwMode="auto">
          <a:xfrm>
            <a:off x="2610213" y="428897"/>
            <a:ext cx="5845810" cy="59436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95790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E92B180D-D1F0-4B5B-A18A-F06A094837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6" t="5591" r="5945" b="7071"/>
          <a:stretch/>
        </p:blipFill>
        <p:spPr>
          <a:xfrm>
            <a:off x="1933303" y="1119051"/>
            <a:ext cx="6660276" cy="454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47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882882" y="533406"/>
            <a:ext cx="1500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ew¯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GjvKv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C5D8E4C1-9A67-474D-9124-F2F94C4A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823701"/>
              </p:ext>
            </p:extLst>
          </p:nvPr>
        </p:nvGraphicFramePr>
        <p:xfrm>
          <a:off x="304806" y="895027"/>
          <a:ext cx="9448793" cy="5458495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15363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45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0458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150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5634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2183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282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bvg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5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gvwjKvbv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evwoN‡ii</a:t>
                      </a: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5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5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ckv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gvwmK</a:t>
                      </a: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5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Avq</a:t>
                      </a: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5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UvKvq</a:t>
                      </a: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wPwbKj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nwiRb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K‡jvbx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15303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RqcyinvU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myMvi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wgj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51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myBcvi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Svoy`vi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kÖwgK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5500-7000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0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hgybv evuacvov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1.30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cvwb Dbœqb †evW©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78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†nv‡Uj kÖwgK, K…wl kÖwgK, f¨vb-wiK&amp;ªv PvjK, ÿz`ª e¨emv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5500-7000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0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ZvuZxcvov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ij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ew¯Í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15303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1.80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wm‡g›U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d¨v±ix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RqcyinvU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118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wiK&amp;ªv,f¨vb I A‡Uv PvjK, kÖwgK, we‡µZv, K…wl kÖwgK, `wR©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5500-7000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wek¦vmcvov †ij K‡jvbx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evsjv‡`k †ijI‡q (wjR K…Z)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89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kÖwgK, Svoy`vi, `wR© I ÿz`ª e¨emv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5500-7000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0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iBPcvov gywnZ cyKzicvo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15303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0.60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e¨w³MZ gvwjKvbv I Lvm Rwg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59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AK…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wlR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kÖwgK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, K…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wl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kÖwgK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f¨vb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/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A‡Uv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wiK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&amp;ªv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PvjK,ÿ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ª`ª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e¨emv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5500-7000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ZvRyi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gvo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15303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2.00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e¨w³ gvwjKvbv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97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f¨vb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wiK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&amp;ªv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PvjK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, K…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wl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kÖwgK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ÿz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`ª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e¨emv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5500-7000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0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e½eÜz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cvov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15303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0.50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Rbc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_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40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wiK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&amp;ª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v,f¨vb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A‡Uv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PvjK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kÖwgK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ÿz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`ª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e¨emv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, K…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wl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kÖwgK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5500-7000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mvMicvov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ij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ew¯Í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15303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‡ijI‡q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53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wiK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&amp;ªv I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f¨vb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PvjK,M„nKg©x,kÖwgK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5500-7000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eyjycvov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eyov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cyKzicvo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15303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miKvix Rwg wjR wb‡q emevm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57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kÖwgK, KvVwgw¯¿ ,we‡µZv, wiK&amp;ªv/ f¨vb PvjK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5500-10000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0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eyjycvov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gnvivbx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cyKzicvo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15303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miKvix Rwg wjR wb‡q emevm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55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kÖwgK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KvVwgw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¯¿ ,we‡µ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Zv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wiK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&amp;ªv/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f¨vb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PvjK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5500-10000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gvnvjx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cvov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15303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0.90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e¨w³MZ m¤úwË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K…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wl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kÖwgK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,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evu‡ki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ˆ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Zix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KzwUi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wkí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5500-7000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Zzwocvov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kvwšÍbMi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e¨w³MZ m¤úwË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55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kÖwgK, ÿz`ª e¨emv, bvwcZ, we‡µZv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5500-10000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2719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PK‡Mvcvj Avw`evmx cvov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2.00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e¨w³MZ m¤úwË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56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K…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wl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kÖwgK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5500-7000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MŠwocvov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gywPcvov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0.85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e¨w³MZ m¤úwË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54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we‡µZv, wiK&amp;ªv/ f¨vb PvjK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5500-7000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nvwo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cyKzicvo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0.80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miKvix Rwg wjR wb‡q emevm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53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we‡µZv, wiK&amp;ªv/ f¨vb PvjK, kÖwgK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5500-7000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Ebgvjxcvov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0.90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e¨w³MZ m¤úwË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60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wiK&amp;ªv/ f¨vb PvjK, kÖwgK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5500-7000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eyjycvov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¸”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QMÖvg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1.10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miKvix Rwg wjR wb‡q emevm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54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we‡µZv, wiK&amp;ªv/ f¨vb PvjK, kÖwgK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5500-10000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gv`viMÄ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0.80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e¨w³MZ m¤úwË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53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we‡µZv, wiK&amp;ªv/ f¨vb PvjK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5500-10000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‡`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Iqvb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cvov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0.50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e¨w³ gvwjKvaxb RvqMv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60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we‡µZv, wiK&amp;ªv/ f¨vb PvjK, †R‡j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5500-10000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MvovDb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msjMœ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ew¯Í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0.60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miKvix Lv`¨ †MvWvD‡bi RvqMv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51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kÖwgK, WvBfvi. †gKvwbK, ÿz`ª e¨emv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5500-7000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260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ingZcyi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nVvrcvov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0.80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e¨w³MZ m¤úwË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we‡µZv, wiK&amp;ªv/ f¨vb PvjK, K…wl kÖwgK, B‡jKwUªK wgw¯¿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5500-10000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mi`vicvov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0.50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e¨w³MZ m¤úwË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SutonnyMJ" pitchFamily="2" charset="0"/>
                          <a:cs typeface="SutonnyMJ" pitchFamily="2" charset="0"/>
                        </a:rPr>
                        <a:t>kÖwgK, ÿz`ª e¨emv, f¨vb PvjK</a:t>
                      </a: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5500-10000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/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DDA03A60-215C-44F8-965B-035A9B49667F}"/>
              </a:ext>
            </a:extLst>
          </p:cNvPr>
          <p:cNvSpPr/>
          <p:nvPr/>
        </p:nvSpPr>
        <p:spPr>
          <a:xfrm>
            <a:off x="3652378" y="64538"/>
            <a:ext cx="57599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AvevwmK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I `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vwi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`ª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we‡gvPb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278040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:\UGIIP-III Project\Survey Report\Joypurhat\Report\Map\4.1.jpg"/>
          <p:cNvPicPr/>
          <p:nvPr/>
        </p:nvPicPr>
        <p:blipFill rotWithShape="1">
          <a:blip r:embed="rId3" cstate="print"/>
          <a:srcRect l="7384" t="15460" r="8648" b="38123"/>
          <a:stretch/>
        </p:blipFill>
        <p:spPr bwMode="auto">
          <a:xfrm>
            <a:off x="3194189" y="838206"/>
            <a:ext cx="6635611" cy="5181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04800" y="533400"/>
            <a:ext cx="1511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ew¯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GjvKv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C5D8E4C1-9A67-474D-9124-F2F94C4A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" y="1066800"/>
            <a:ext cx="3124200" cy="53245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BDwRAvBAvBwc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AvIZvq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ew¯Íi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msL¨v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= 7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wU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ew¯Íi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msL¨v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  = 22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wU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evwoN‡ii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msL¨v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= 1343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wU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†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AvqZb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 = 21.95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GKi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AvqZ‡bi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wfwË‡Z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me‡P‡q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ew¯Í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nj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: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PK‡Mvcvj Avw`evmx ew¯Í I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ZvRyi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msjMœ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ew¯Í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Times New Roman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evwoN‡ii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msL¨vi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wfwË‡Z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me‡P‡q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ew¯Í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nj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: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ZvuZxcvov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ij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ew¯Í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Times New Roman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cÖvq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50%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ew¯Í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e¨w³gvwjKbvaxb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Aew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¯’Z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48840E7-7DDF-4483-A71C-D4311CC49C9A}"/>
              </a:ext>
            </a:extLst>
          </p:cNvPr>
          <p:cNvSpPr/>
          <p:nvPr/>
        </p:nvSpPr>
        <p:spPr>
          <a:xfrm>
            <a:off x="3583268" y="71741"/>
            <a:ext cx="57599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AvevwmK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I `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vwi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`ª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we‡gvPb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324662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20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BADB18B4-8184-4340-B7F7-83CB547A141E}"/>
              </a:ext>
            </a:extLst>
          </p:cNvPr>
          <p:cNvGrpSpPr/>
          <p:nvPr/>
        </p:nvGrpSpPr>
        <p:grpSpPr>
          <a:xfrm>
            <a:off x="1872342" y="917744"/>
            <a:ext cx="6858000" cy="4974970"/>
            <a:chOff x="3048000" y="565047"/>
            <a:chExt cx="6858000" cy="497497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45FAD2CD-9B4E-498F-A98C-4CA5D60D6C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96" t="15487" r="6009" b="16496"/>
            <a:stretch/>
          </p:blipFill>
          <p:spPr>
            <a:xfrm>
              <a:off x="3048000" y="952238"/>
              <a:ext cx="6858000" cy="3782094"/>
            </a:xfrm>
            <a:prstGeom prst="rect">
              <a:avLst/>
            </a:prstGeom>
          </p:spPr>
        </p:pic>
        <p:sp>
          <p:nvSpPr>
            <p:cNvPr id="5" name="Speech Bubble: Rectangle 7">
              <a:extLst>
                <a:ext uri="{FF2B5EF4-FFF2-40B4-BE49-F238E27FC236}">
                  <a16:creationId xmlns:a16="http://schemas.microsoft.com/office/drawing/2014/main" xmlns="" id="{7D10CA44-2D6F-4E48-890A-FEF28709221C}"/>
                </a:ext>
              </a:extLst>
            </p:cNvPr>
            <p:cNvSpPr/>
            <p:nvPr/>
          </p:nvSpPr>
          <p:spPr>
            <a:xfrm>
              <a:off x="3419627" y="609507"/>
              <a:ext cx="1990575" cy="533493"/>
            </a:xfrm>
            <a:prstGeom prst="wedgeRectCallout">
              <a:avLst>
                <a:gd name="adj1" fmla="val 41462"/>
                <a:gd name="adj2" fmla="val 151351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bZzb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AvevwmK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GjvKv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(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hgybv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b`xi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mv‡_,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gwMœcviv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)</a:t>
              </a:r>
            </a:p>
          </p:txBody>
        </p:sp>
        <p:sp>
          <p:nvSpPr>
            <p:cNvPr id="6" name="Speech Bubble: Rectangle 20">
              <a:extLst>
                <a:ext uri="{FF2B5EF4-FFF2-40B4-BE49-F238E27FC236}">
                  <a16:creationId xmlns:a16="http://schemas.microsoft.com/office/drawing/2014/main" xmlns="" id="{B94AAF8F-F239-43F1-B9D6-679D6DFAEC59}"/>
                </a:ext>
              </a:extLst>
            </p:cNvPr>
            <p:cNvSpPr/>
            <p:nvPr/>
          </p:nvSpPr>
          <p:spPr>
            <a:xfrm>
              <a:off x="5579176" y="565047"/>
              <a:ext cx="2193223" cy="533493"/>
            </a:xfrm>
            <a:prstGeom prst="wedgeRectCallout">
              <a:avLst>
                <a:gd name="adj1" fmla="val -66621"/>
                <a:gd name="adj2" fmla="val 161899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Kg©¯’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jmn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cÖwZeÜx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‡`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i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evm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¯’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vb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(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hgybv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b`xi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mv‡_,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gwMœcviv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)</a:t>
              </a:r>
            </a:p>
          </p:txBody>
        </p:sp>
        <p:sp>
          <p:nvSpPr>
            <p:cNvPr id="7" name="Speech Bubble: Rectangle 21">
              <a:extLst>
                <a:ext uri="{FF2B5EF4-FFF2-40B4-BE49-F238E27FC236}">
                  <a16:creationId xmlns:a16="http://schemas.microsoft.com/office/drawing/2014/main" xmlns="" id="{FCE401E0-BD1E-4AEC-876B-5E65DABB6200}"/>
                </a:ext>
              </a:extLst>
            </p:cNvPr>
            <p:cNvSpPr/>
            <p:nvPr/>
          </p:nvSpPr>
          <p:spPr>
            <a:xfrm>
              <a:off x="7848600" y="5006524"/>
              <a:ext cx="2057400" cy="533493"/>
            </a:xfrm>
            <a:prstGeom prst="wedgeRectCallout">
              <a:avLst>
                <a:gd name="adj1" fmla="val 22688"/>
                <a:gd name="adj2" fmla="val -325928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`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`ª‡`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Rb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¨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evm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¯’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vb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(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ZvjZjv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cyKzi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cv‡k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©¦)</a:t>
              </a:r>
            </a:p>
          </p:txBody>
        </p:sp>
        <p:sp>
          <p:nvSpPr>
            <p:cNvPr id="8" name="Speech Bubble: Rectangle 22">
              <a:extLst>
                <a:ext uri="{FF2B5EF4-FFF2-40B4-BE49-F238E27FC236}">
                  <a16:creationId xmlns:a16="http://schemas.microsoft.com/office/drawing/2014/main" xmlns="" id="{2634EE9E-F344-4ACA-A477-A0DA2D627739}"/>
                </a:ext>
              </a:extLst>
            </p:cNvPr>
            <p:cNvSpPr/>
            <p:nvPr/>
          </p:nvSpPr>
          <p:spPr>
            <a:xfrm>
              <a:off x="6182482" y="4794409"/>
              <a:ext cx="1435100" cy="533493"/>
            </a:xfrm>
            <a:prstGeom prst="wedgeRectCallout">
              <a:avLst>
                <a:gd name="adj1" fmla="val 166516"/>
                <a:gd name="adj2" fmla="val -28373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e„×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vkÖg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(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ZvjZjv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cyKzi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cv‡k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©¦)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0809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B2BC89D0-74CD-4EFD-ABD9-C03CFDC1775C}"/>
              </a:ext>
            </a:extLst>
          </p:cNvPr>
          <p:cNvGrpSpPr/>
          <p:nvPr/>
        </p:nvGrpSpPr>
        <p:grpSpPr>
          <a:xfrm>
            <a:off x="3451272" y="772114"/>
            <a:ext cx="6423083" cy="5433903"/>
            <a:chOff x="3451267" y="508286"/>
            <a:chExt cx="6423081" cy="5433903"/>
          </a:xfrm>
        </p:grpSpPr>
        <p:sp>
          <p:nvSpPr>
            <p:cNvPr id="2" name="Rectangle 1"/>
            <p:cNvSpPr/>
            <p:nvPr/>
          </p:nvSpPr>
          <p:spPr>
            <a:xfrm>
              <a:off x="5620787" y="508286"/>
              <a:ext cx="2893740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defTabSz="914400">
                <a:defRPr/>
              </a:pPr>
              <a:r>
                <a:rPr kumimoji="0" lang="en-US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`</a:t>
              </a:r>
              <a:r>
                <a:rPr kumimoji="0" lang="en-US" alt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wi</a:t>
              </a:r>
              <a:r>
                <a:rPr kumimoji="0" lang="en-US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`ª‡`i </a:t>
              </a:r>
              <a:r>
                <a:rPr kumimoji="0" lang="en-US" alt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Rb</a:t>
              </a:r>
              <a:r>
                <a:rPr kumimoji="0" lang="en-US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¨ </a:t>
              </a:r>
              <a:r>
                <a:rPr kumimoji="0" lang="en-US" altLang="en-US" sz="20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cÖ¯</a:t>
              </a:r>
              <a:r>
                <a:rPr kumimoji="0" lang="en-US" altLang="en-US" sz="20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SutonnyMJ"/>
                  <a:cs typeface="SutonnyMJ" pitchFamily="2" charset="0"/>
                </a:rPr>
                <a:t>Z</a:t>
              </a:r>
              <a:r>
                <a:rPr kumimoji="0" lang="en-US" altLang="en-US" sz="20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v</a:t>
              </a:r>
              <a:r>
                <a:rPr kumimoji="0" lang="en-US" altLang="en-US" sz="20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SutonnyMJ"/>
                  <a:cs typeface="SutonnyMJ" pitchFamily="2" charset="0"/>
                </a:rPr>
                <a:t>w</a:t>
              </a:r>
              <a:r>
                <a:rPr kumimoji="0" lang="en-US" altLang="en-US" sz="20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e</a:t>
              </a:r>
              <a:r>
                <a:rPr kumimoji="0" lang="en-US" altLang="en-US" sz="20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SutonnyMJ"/>
                  <a:cs typeface="SutonnyMJ" pitchFamily="2" charset="0"/>
                </a:rPr>
                <a:t>Z</a:t>
              </a:r>
              <a:r>
                <a:rPr kumimoji="0" lang="en-US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SutonnyMJ"/>
                  <a:cs typeface="SutonnyMJ" pitchFamily="2" charset="0"/>
                </a:rPr>
                <a:t> </a:t>
              </a:r>
              <a:r>
                <a:rPr lang="en-US" altLang="en-US" sz="2000" b="1" dirty="0" err="1">
                  <a:solidFill>
                    <a:srgbClr val="002060"/>
                  </a:solidFill>
                  <a:latin typeface="SutonnyMJ" pitchFamily="2" charset="0"/>
                  <a:cs typeface="SutonnyMJ" pitchFamily="2" charset="0"/>
                </a:rPr>
                <a:t>Avevmb</a:t>
              </a:r>
              <a:r>
                <a:rPr lang="en-US" altLang="en-US" sz="2000" b="1" dirty="0">
                  <a:solidFill>
                    <a:srgbClr val="002060"/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endPara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endParaRPr>
            </a:p>
          </p:txBody>
        </p:sp>
        <p:pic>
          <p:nvPicPr>
            <p:cNvPr id="11" name="Picture 10" descr="13.jpg">
              <a:extLst>
                <a:ext uri="{FF2B5EF4-FFF2-40B4-BE49-F238E27FC236}">
                  <a16:creationId xmlns:a16="http://schemas.microsoft.com/office/drawing/2014/main" xmlns="" id="{20126061-82B8-4E0A-871D-946837628949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451267" y="914400"/>
              <a:ext cx="6423081" cy="5027789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</p:pic>
      </p:grp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25282" y="1601279"/>
            <a:ext cx="3105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AvevwmK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AÂj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welqK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C5D8E4C1-9A67-474D-9124-F2F94C4A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8693A327-6748-495C-A7DD-3C53B70B45DD}"/>
              </a:ext>
            </a:extLst>
          </p:cNvPr>
          <p:cNvSpPr/>
          <p:nvPr/>
        </p:nvSpPr>
        <p:spPr>
          <a:xfrm>
            <a:off x="3652378" y="71741"/>
            <a:ext cx="57599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AvevwmK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I `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vwi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`ª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we‡gvPb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xmlns="" id="{19562C0F-0DE8-49E6-922F-F0E67DFD2B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429370"/>
              </p:ext>
            </p:extLst>
          </p:nvPr>
        </p:nvGraphicFramePr>
        <p:xfrm>
          <a:off x="248491" y="2094964"/>
          <a:ext cx="3202781" cy="1884608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5229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598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200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19448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u="none" strike="noStrike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bMi</a:t>
                      </a:r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u="none" strike="noStrike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AvevwmK</a:t>
                      </a:r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="1" u="none" strike="noStrike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Rvb</a:t>
                      </a:r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u="none" strike="noStrike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cÖ¯</a:t>
                      </a:r>
                      <a:r>
                        <a:rPr lang="en-US" sz="1600" b="1" u="none" strike="noStrike" dirty="0" err="1" smtClean="0">
                          <a:solidFill>
                            <a:schemeClr val="tx1"/>
                          </a:solidFill>
                          <a:latin typeface="SutonnyMJ"/>
                          <a:cs typeface="SutonnyMJ" pitchFamily="2" charset="0"/>
                        </a:rPr>
                        <a:t>Z</a:t>
                      </a:r>
                      <a:r>
                        <a:rPr lang="en-US" sz="1600" b="1" u="none" strike="noStrike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vebv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41" marR="7741" marT="773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i="0" u="none" strike="noStrike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b="1" i="0" u="none" strike="noStrike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7741" marR="7741" marT="773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Ae¯’</a:t>
                      </a:r>
                      <a:r>
                        <a:rPr lang="en-US" sz="1600" b="1" i="0" u="none" strike="noStrike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1600" b="1" i="0" u="none" strike="noStrike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© bs)</a:t>
                      </a:r>
                    </a:p>
                  </a:txBody>
                  <a:tcPr marL="7741" marR="7741" marT="7737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3336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e„×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vkÖg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1.00</a:t>
                      </a: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07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41" marR="7741" marT="7737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379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Kg©¯’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jmn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cÖwZeÜx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‡`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evm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10.00</a:t>
                      </a: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02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41" marR="7741" marT="7737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045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`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`ª‡`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¨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evm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50.00</a:t>
                      </a: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07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41" marR="7741" marT="7737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757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bZzb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AvevwmK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100.00</a:t>
                      </a: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02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41" marR="7741" marT="7737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661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22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85F8D21D-9154-4530-A527-D77E0EF69510}"/>
              </a:ext>
            </a:extLst>
          </p:cNvPr>
          <p:cNvGrpSpPr/>
          <p:nvPr/>
        </p:nvGrpSpPr>
        <p:grpSpPr>
          <a:xfrm>
            <a:off x="3270068" y="183865"/>
            <a:ext cx="4960865" cy="5902144"/>
            <a:chOff x="6244755" y="331877"/>
            <a:chExt cx="3688947" cy="438889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62FA72A6-4AF3-482C-8005-F41060FF4DB0}"/>
                </a:ext>
              </a:extLst>
            </p:cNvPr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03" r="14992" b="11662"/>
            <a:stretch/>
          </p:blipFill>
          <p:spPr>
            <a:xfrm>
              <a:off x="6244755" y="331877"/>
              <a:ext cx="3688947" cy="39624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FA2AFE3F-95D7-4AC8-9C85-AC222A406953}"/>
                </a:ext>
              </a:extLst>
            </p:cNvPr>
            <p:cNvSpPr/>
            <p:nvPr/>
          </p:nvSpPr>
          <p:spPr>
            <a:xfrm>
              <a:off x="6830944" y="4423242"/>
              <a:ext cx="2516568" cy="297526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ga¨e„Ë‡`i</a:t>
              </a:r>
              <a:r>
                <a:rPr kumimoji="0" lang="en-US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alt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Rb</a:t>
              </a:r>
              <a:r>
                <a:rPr kumimoji="0" lang="en-US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¨ </a:t>
              </a:r>
              <a:r>
                <a:rPr kumimoji="0" lang="en-US" alt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bZzb</a:t>
              </a:r>
              <a:r>
                <a:rPr kumimoji="0" lang="en-US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alt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Avevmb</a:t>
              </a:r>
              <a:r>
                <a:rPr kumimoji="0" lang="en-US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altLang="en-US" sz="20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cÖ¯</a:t>
              </a:r>
              <a:r>
                <a:rPr kumimoji="0" lang="en-US" altLang="en-US" sz="20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/>
                  <a:cs typeface="SutonnyMJ" pitchFamily="2" charset="0"/>
                </a:rPr>
                <a:t>Z</a:t>
              </a:r>
              <a:r>
                <a:rPr kumimoji="0" lang="en-US" altLang="en-US" sz="20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vebv</a:t>
              </a:r>
              <a:endPara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632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9" t="14955" r="5017" b="15070"/>
          <a:stretch/>
        </p:blipFill>
        <p:spPr bwMode="auto">
          <a:xfrm>
            <a:off x="2133600" y="1752600"/>
            <a:ext cx="7772400" cy="4420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176053"/>
              </p:ext>
            </p:extLst>
          </p:nvPr>
        </p:nvGraphicFramePr>
        <p:xfrm>
          <a:off x="152400" y="609601"/>
          <a:ext cx="3097278" cy="2546862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398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43965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evwYR</a:t>
                      </a:r>
                      <a:r>
                        <a:rPr lang="en-US" sz="18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¨ </a:t>
                      </a:r>
                      <a:r>
                        <a:rPr lang="en-US" sz="1800" b="1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msµvš</a:t>
                      </a:r>
                      <a:r>
                        <a:rPr lang="en-US" sz="1800" b="1" dirty="0" err="1" smtClean="0">
                          <a:effectLst/>
                          <a:latin typeface="SutonnyMJ"/>
                          <a:cs typeface="SutonnyMJ" pitchFamily="2" charset="0"/>
                        </a:rPr>
                        <a:t>Z</a:t>
                      </a:r>
                      <a:r>
                        <a:rPr lang="en-US" sz="1800" b="1" dirty="0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="1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cÖ¯</a:t>
                      </a:r>
                      <a:r>
                        <a:rPr lang="en-US" sz="1800" b="1" dirty="0" err="1" smtClean="0">
                          <a:effectLst/>
                          <a:latin typeface="SutonnyMJ"/>
                          <a:cs typeface="SutonnyMJ" pitchFamily="2" charset="0"/>
                        </a:rPr>
                        <a:t>Z</a:t>
                      </a:r>
                      <a:r>
                        <a:rPr lang="en-US" sz="1800" b="1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vebv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Gwiqv</a:t>
                      </a:r>
                      <a:r>
                        <a:rPr lang="en-US" sz="1800" b="1" u="none" strike="noStrike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8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800" b="1" u="none" strike="noStrike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Ae</a:t>
                      </a:r>
                      <a:r>
                        <a:rPr lang="en-US" sz="1800" b="1" u="none" strike="noStrike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18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2034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mycvi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gv‡K©U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2.50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600" b="0" i="0" u="none" strike="noStrike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01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745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cŠi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KuvPv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evRvi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0.40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07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4384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</a:t>
                      </a:r>
                      <a:r>
                        <a:rPr lang="en-US" sz="1600" b="0" i="0" u="none" strike="noStrike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cŠi</a:t>
                      </a:r>
                      <a:r>
                        <a:rPr lang="en-US" sz="1600" b="0" i="0" u="none" strike="noStrike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-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kern="1200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evRvi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kern="1200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Djø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¤^ </a:t>
                      </a:r>
                      <a:r>
                        <a:rPr lang="en-US" sz="1600" b="0" i="0" u="none" strike="noStrike" kern="1200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ewa©ZKiY</a:t>
                      </a:r>
                      <a:endParaRPr lang="en-US" sz="1600" b="0" i="0" u="none" strike="noStrike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--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01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242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kern="1200" baseline="0" dirty="0" err="1">
                          <a:latin typeface="SutonnyMJ" pitchFamily="2" charset="0"/>
                          <a:cs typeface="SutonnyMJ" pitchFamily="2" charset="0"/>
                        </a:rPr>
                        <a:t>cvwK©s</a:t>
                      </a:r>
                      <a:r>
                        <a:rPr lang="en-US" sz="1600" u="none" strike="noStrike" kern="12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kern="1200" baseline="0" dirty="0" err="1">
                          <a:latin typeface="SutonnyMJ" pitchFamily="2" charset="0"/>
                          <a:cs typeface="SutonnyMJ" pitchFamily="2" charset="0"/>
                        </a:rPr>
                        <a:t>cøvRv</a:t>
                      </a:r>
                      <a:endParaRPr lang="en-US" sz="1600" b="0" i="0" u="none" strike="noStrike" kern="12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0.15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03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522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AvevwmK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†</a:t>
                      </a:r>
                      <a:r>
                        <a:rPr lang="en-US" sz="1600" b="0" i="0" u="none" strike="noStrike" kern="1200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nv‡Uj</a:t>
                      </a:r>
                      <a:endParaRPr lang="en-US" sz="1600" b="0" i="0" u="none" strike="noStrike" kern="12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0.15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05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873068"/>
                  </a:ext>
                </a:extLst>
              </a:tr>
            </a:tbl>
          </a:graphicData>
        </a:graphic>
      </p:graphicFrame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xmlns="" id="{E679FBCC-39AB-45F0-91C5-4F4B57A9E357}"/>
              </a:ext>
            </a:extLst>
          </p:cNvPr>
          <p:cNvSpPr/>
          <p:nvPr/>
        </p:nvSpPr>
        <p:spPr>
          <a:xfrm>
            <a:off x="7440678" y="5984242"/>
            <a:ext cx="2312922" cy="434846"/>
          </a:xfrm>
          <a:prstGeom prst="wedgeRectCallout">
            <a:avLst>
              <a:gd name="adj1" fmla="val 16164"/>
              <a:gd name="adj2" fmla="val -16900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KuvPv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evRvi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nvivBj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)</a:t>
            </a:r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xmlns="" id="{22B4ED79-36BD-417F-B59A-07B239FCA8C5}"/>
              </a:ext>
            </a:extLst>
          </p:cNvPr>
          <p:cNvSpPr/>
          <p:nvPr/>
        </p:nvSpPr>
        <p:spPr>
          <a:xfrm>
            <a:off x="5486400" y="1429402"/>
            <a:ext cx="1954278" cy="704197"/>
          </a:xfrm>
          <a:prstGeom prst="wedgeRectCallout">
            <a:avLst>
              <a:gd name="adj1" fmla="val -42400"/>
              <a:gd name="adj2" fmla="val 24748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mycvi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gv‡K©U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evqZzj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dvjvn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Rv‡g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gmwR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msjMœ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)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D0D8C6B-A641-47EE-A350-E2A13C022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83" t="41061" r="51148" b="55456"/>
          <a:stretch/>
        </p:blipFill>
        <p:spPr bwMode="auto">
          <a:xfrm>
            <a:off x="6019800" y="3810000"/>
            <a:ext cx="360220" cy="26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Speech Bubble: Rectangle 2">
            <a:extLst>
              <a:ext uri="{FF2B5EF4-FFF2-40B4-BE49-F238E27FC236}">
                <a16:creationId xmlns:a16="http://schemas.microsoft.com/office/drawing/2014/main" xmlns="" id="{E679FBCC-39AB-45F0-91C5-4F4B57A9E357}"/>
              </a:ext>
            </a:extLst>
          </p:cNvPr>
          <p:cNvSpPr/>
          <p:nvPr/>
        </p:nvSpPr>
        <p:spPr>
          <a:xfrm>
            <a:off x="1143000" y="5955622"/>
            <a:ext cx="4191000" cy="434846"/>
          </a:xfrm>
          <a:prstGeom prst="wedgeRectCallout">
            <a:avLst>
              <a:gd name="adj1" fmla="val 69858"/>
              <a:gd name="adj2" fmla="val -50354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msjMœ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KuvPv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evRvi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Djø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¤^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fv‡e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ewa©ZKiY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IqvW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bs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01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3124" y="5029200"/>
            <a:ext cx="31538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Speech Bubble: Rectangle 4">
            <a:extLst>
              <a:ext uri="{FF2B5EF4-FFF2-40B4-BE49-F238E27FC236}">
                <a16:creationId xmlns:a16="http://schemas.microsoft.com/office/drawing/2014/main" xmlns="" id="{22B4ED79-36BD-417F-B59A-07B239FCA8C5}"/>
              </a:ext>
            </a:extLst>
          </p:cNvPr>
          <p:cNvSpPr/>
          <p:nvPr/>
        </p:nvSpPr>
        <p:spPr>
          <a:xfrm>
            <a:off x="7924800" y="1175028"/>
            <a:ext cx="1808018" cy="577572"/>
          </a:xfrm>
          <a:prstGeom prst="wedgeRectCallout">
            <a:avLst>
              <a:gd name="adj1" fmla="val -116757"/>
              <a:gd name="adj2" fmla="val 65154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AvevwmK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nv‡Uj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iDmb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Aviv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wK¬wbK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msjMœ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BFE025FA-647F-42D8-858C-CA8541E9E7CF}"/>
              </a:ext>
            </a:extLst>
          </p:cNvPr>
          <p:cNvSpPr/>
          <p:nvPr/>
        </p:nvSpPr>
        <p:spPr>
          <a:xfrm>
            <a:off x="4609370" y="96598"/>
            <a:ext cx="48029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evwYR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¨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msµvš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360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8A0F8A1-71DE-4401-831E-31F2E74F31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0" t="17727" r="7268" b="12894"/>
          <a:stretch/>
        </p:blipFill>
        <p:spPr>
          <a:xfrm>
            <a:off x="2895600" y="1040494"/>
            <a:ext cx="7010402" cy="4057704"/>
          </a:xfrm>
          <a:prstGeom prst="rect">
            <a:avLst/>
          </a:prstGeom>
        </p:spPr>
      </p:pic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47254" y="609606"/>
            <a:ext cx="2917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wkívÂj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welqK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vebvmg~n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xmlns="" id="{8B621860-E2BA-43F3-AD9B-36C74C535C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0572764"/>
              </p:ext>
            </p:extLst>
          </p:nvPr>
        </p:nvGraphicFramePr>
        <p:xfrm>
          <a:off x="209006" y="4149682"/>
          <a:ext cx="4493623" cy="1672788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12924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977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666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04948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wkívÂj</a:t>
                      </a:r>
                      <a:r>
                        <a:rPr lang="en-US" sz="18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welqK</a:t>
                      </a:r>
                      <a:r>
                        <a:rPr lang="en-US" sz="18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cÖ¯Ívebv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r>
                        <a:rPr lang="en-US" sz="1800" u="none" strike="noStrike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8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800" u="none" strike="noStrike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Ae</a:t>
                      </a:r>
                      <a:r>
                        <a:rPr lang="en-US" sz="1800" u="none" strike="noStrike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18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8505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cÖ¯ÍvweZ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AvBwU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cvK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10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bs-08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7261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mgwš^Z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wkí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(†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QvU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gvSvwi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wk‡íi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¨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cÖ¯ÍvweZ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40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bs-08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8822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Uz¨wiRg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Uªwbs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Bbw÷wUDU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5.00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bs-07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7512107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789402FA-CCDF-4B63-BB2C-FF478F266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6F92FE7C-5D50-4DF5-857D-67BF367CEA1D}"/>
              </a:ext>
            </a:extLst>
          </p:cNvPr>
          <p:cNvSpPr/>
          <p:nvPr/>
        </p:nvSpPr>
        <p:spPr>
          <a:xfrm>
            <a:off x="4880278" y="80117"/>
            <a:ext cx="45320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wkí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msµvš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xmlns="" id="{3DBC9224-6830-4718-81EA-3551EC4130F8}"/>
              </a:ext>
            </a:extLst>
          </p:cNvPr>
          <p:cNvSpPr/>
          <p:nvPr/>
        </p:nvSpPr>
        <p:spPr>
          <a:xfrm>
            <a:off x="4721446" y="5160929"/>
            <a:ext cx="2590800" cy="656578"/>
          </a:xfrm>
          <a:prstGeom prst="wedgeRectCallout">
            <a:avLst>
              <a:gd name="adj1" fmla="val 92108"/>
              <a:gd name="adj2" fmla="val -156251"/>
            </a:avLst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Uz¨wiRg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Uªwbs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Bbw÷wUDU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RqcyinvU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msjMœ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xmlns="" id="{FCE34F42-E97D-464B-9C75-C7F9572F9D20}"/>
              </a:ext>
            </a:extLst>
          </p:cNvPr>
          <p:cNvSpPr/>
          <p:nvPr/>
        </p:nvSpPr>
        <p:spPr>
          <a:xfrm>
            <a:off x="7442200" y="5410199"/>
            <a:ext cx="2463800" cy="809639"/>
          </a:xfrm>
          <a:prstGeom prst="wedgeRectCallout">
            <a:avLst>
              <a:gd name="adj1" fmla="val 3895"/>
              <a:gd name="adj2" fmla="val -427224"/>
            </a:avLst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l" defTabSz="914400" rtl="0" eaLnBrk="1" fontAlgn="b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mgwš^Z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wkí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(†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QvU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gvSvwi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wk‡íi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cÖ¯ÍvweZ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)</a:t>
            </a:r>
          </a:p>
        </p:txBody>
      </p:sp>
      <p:sp>
        <p:nvSpPr>
          <p:cNvPr id="16" name="Speech Bubble: Rectangle 15">
            <a:extLst>
              <a:ext uri="{FF2B5EF4-FFF2-40B4-BE49-F238E27FC236}">
                <a16:creationId xmlns:a16="http://schemas.microsoft.com/office/drawing/2014/main" xmlns="" id="{778E272C-4D13-43C2-902E-CF3190ECCB16}"/>
              </a:ext>
            </a:extLst>
          </p:cNvPr>
          <p:cNvSpPr/>
          <p:nvPr/>
        </p:nvSpPr>
        <p:spPr>
          <a:xfrm>
            <a:off x="5791200" y="845407"/>
            <a:ext cx="2590800" cy="372454"/>
          </a:xfrm>
          <a:prstGeom prst="wedgeRectCallout">
            <a:avLst>
              <a:gd name="adj1" fmla="val 57357"/>
              <a:gd name="adj2" fmla="val 336914"/>
            </a:avLst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cÖ¯ÍvweZ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AvBwU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evgbcyi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2625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:\Final Presentation\Joypurhat_04.10.2018\Educatio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1" t="11583" r="5108" b="12524"/>
          <a:stretch/>
        </p:blipFill>
        <p:spPr bwMode="auto">
          <a:xfrm>
            <a:off x="2771230" y="1351522"/>
            <a:ext cx="7134770" cy="4287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398430" y="719201"/>
            <a:ext cx="3263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wk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¶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cÖwZôvb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welqK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vebvmg~n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="" xmlns:a16="http://schemas.microsoft.com/office/drawing/2014/main" id="{FC131C04-657B-4AE4-BD14-AFCA431AF0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072917"/>
              </p:ext>
            </p:extLst>
          </p:nvPr>
        </p:nvGraphicFramePr>
        <p:xfrm>
          <a:off x="522514" y="4406146"/>
          <a:ext cx="3814048" cy="1775215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2921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159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0597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31701"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cÖ¯</a:t>
                      </a:r>
                      <a:r>
                        <a:rPr lang="en-US" sz="1800" b="1" dirty="0" err="1" smtClean="0">
                          <a:effectLst/>
                          <a:latin typeface="SutonnyMJ"/>
                          <a:cs typeface="SutonnyMJ" pitchFamily="2" charset="0"/>
                        </a:rPr>
                        <a:t>Z</a:t>
                      </a:r>
                      <a:r>
                        <a:rPr lang="en-US" sz="1800" b="1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vebvmg~n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r>
                        <a:rPr lang="en-US" sz="1800" b="1" u="none" strike="noStrike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8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800" b="1" u="none" strike="noStrike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Ae</a:t>
                      </a:r>
                      <a:r>
                        <a:rPr lang="en-US" sz="1800" b="1" u="none" strike="noStrike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18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4914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cÖv_wgK</a:t>
                      </a:r>
                      <a:r>
                        <a:rPr lang="en-US" sz="18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we`¨</a:t>
                      </a:r>
                      <a:r>
                        <a:rPr lang="en-US" sz="18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vjq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2.00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8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8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01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02043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KvwiMix</a:t>
                      </a:r>
                      <a:r>
                        <a:rPr lang="en-US" sz="18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K‡jR</a:t>
                      </a:r>
                      <a:r>
                        <a:rPr lang="en-US" sz="18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I †</a:t>
                      </a:r>
                      <a:r>
                        <a:rPr lang="en-US" sz="18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Uªwbs</a:t>
                      </a:r>
                      <a:r>
                        <a:rPr lang="en-US" sz="18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8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m›Uvi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4.00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8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8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02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52007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D”P we`¨</a:t>
                      </a:r>
                      <a:r>
                        <a:rPr lang="en-US" sz="18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vjq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5.00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8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8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01</a:t>
                      </a:r>
                      <a:r>
                        <a:rPr lang="en-US" sz="18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05 I 08</a:t>
                      </a: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="" xmlns:a16="http://schemas.microsoft.com/office/drawing/2014/main" val="782898992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E9C99AF1-518F-49A1-A140-65108D867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3ECD0BF7-E960-4A36-B993-92F54CDD8E8D}"/>
              </a:ext>
            </a:extLst>
          </p:cNvPr>
          <p:cNvSpPr/>
          <p:nvPr/>
        </p:nvSpPr>
        <p:spPr>
          <a:xfrm>
            <a:off x="4774480" y="63637"/>
            <a:ext cx="46378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wk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¶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msµvš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peech Bubble: Rectangle 2">
            <a:extLst>
              <a:ext uri="{FF2B5EF4-FFF2-40B4-BE49-F238E27FC236}">
                <a16:creationId xmlns="" xmlns:a16="http://schemas.microsoft.com/office/drawing/2014/main" id="{05912870-6CA4-4BA5-9BFD-D2BA89EE088C}"/>
              </a:ext>
            </a:extLst>
          </p:cNvPr>
          <p:cNvSpPr/>
          <p:nvPr/>
        </p:nvSpPr>
        <p:spPr>
          <a:xfrm>
            <a:off x="3200400" y="1383610"/>
            <a:ext cx="1219200" cy="612648"/>
          </a:xfrm>
          <a:prstGeom prst="wedgeRectCallout">
            <a:avLst>
              <a:gd name="adj1" fmla="val 16072"/>
              <a:gd name="adj2" fmla="val 176217"/>
            </a:avLst>
          </a:prstGeom>
          <a:solidFill>
            <a:schemeClr val="bg1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KvwiMix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K‡jR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Speech Bubble: Rectangle 15">
            <a:extLst>
              <a:ext uri="{FF2B5EF4-FFF2-40B4-BE49-F238E27FC236}">
                <a16:creationId xmlns="" xmlns:a16="http://schemas.microsoft.com/office/drawing/2014/main" id="{C58DD554-3A67-4E63-A05F-041C7107611E}"/>
              </a:ext>
            </a:extLst>
          </p:cNvPr>
          <p:cNvSpPr/>
          <p:nvPr/>
        </p:nvSpPr>
        <p:spPr>
          <a:xfrm>
            <a:off x="5586671" y="919256"/>
            <a:ext cx="1219200" cy="612648"/>
          </a:xfrm>
          <a:prstGeom prst="wedgeRectCallout">
            <a:avLst>
              <a:gd name="adj1" fmla="val 596"/>
              <a:gd name="adj2" fmla="val 100406"/>
            </a:avLst>
          </a:prstGeom>
          <a:solidFill>
            <a:schemeClr val="bg1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D”P we`¨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vjq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17" name="Speech Bubble: Rectangle 16">
            <a:extLst>
              <a:ext uri="{FF2B5EF4-FFF2-40B4-BE49-F238E27FC236}">
                <a16:creationId xmlns="" xmlns:a16="http://schemas.microsoft.com/office/drawing/2014/main" id="{12297D3B-38B9-4810-AE08-82CEFD4BEA98}"/>
              </a:ext>
            </a:extLst>
          </p:cNvPr>
          <p:cNvSpPr/>
          <p:nvPr/>
        </p:nvSpPr>
        <p:spPr>
          <a:xfrm>
            <a:off x="6927913" y="1264473"/>
            <a:ext cx="1219200" cy="612648"/>
          </a:xfrm>
          <a:prstGeom prst="wedgeRectCallout">
            <a:avLst>
              <a:gd name="adj1" fmla="val -116071"/>
              <a:gd name="adj2" fmla="val 197539"/>
            </a:avLst>
          </a:prstGeom>
          <a:solidFill>
            <a:schemeClr val="bg1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cÖv_wgK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we`¨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vjq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myMvi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wgj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msjMœ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)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Speech Bubble: Rectangle 17">
            <a:extLst>
              <a:ext uri="{FF2B5EF4-FFF2-40B4-BE49-F238E27FC236}">
                <a16:creationId xmlns="" xmlns:a16="http://schemas.microsoft.com/office/drawing/2014/main" id="{FE4F18A8-E4EF-4063-9FAB-D06E0F8C918B}"/>
              </a:ext>
            </a:extLst>
          </p:cNvPr>
          <p:cNvSpPr/>
          <p:nvPr/>
        </p:nvSpPr>
        <p:spPr>
          <a:xfrm>
            <a:off x="6128299" y="5451705"/>
            <a:ext cx="1219200" cy="612648"/>
          </a:xfrm>
          <a:prstGeom prst="wedgeRectCallout">
            <a:avLst>
              <a:gd name="adj1" fmla="val 37500"/>
              <a:gd name="adj2" fmla="val -110445"/>
            </a:avLst>
          </a:prstGeom>
          <a:solidFill>
            <a:schemeClr val="bg1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D”P we`¨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vjq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evgbcyi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07539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9" t="8527" r="6740" b="6694"/>
          <a:stretch/>
        </p:blipFill>
        <p:spPr bwMode="auto">
          <a:xfrm>
            <a:off x="2590800" y="987725"/>
            <a:ext cx="7315200" cy="503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9" name="Table 8">
            <a:extLst>
              <a:ext uri="{FF2B5EF4-FFF2-40B4-BE49-F238E27FC236}">
                <a16:creationId xmlns="" xmlns:a16="http://schemas.microsoft.com/office/drawing/2014/main" id="{DA8122C3-188F-4E87-B653-8E0C1990DE6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6200" y="574969"/>
          <a:ext cx="3124200" cy="4849792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3154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0094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78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73472"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cwi‡mev</a:t>
                      </a:r>
                      <a:r>
                        <a:rPr lang="en-US" sz="20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welqK</a:t>
                      </a:r>
                      <a:r>
                        <a:rPr lang="en-US" sz="20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cÖ¯Ívebv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r>
                        <a:rPr lang="en-US" sz="2000" b="1" u="none" strike="noStrike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2000" b="1" u="none" strike="noStrike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Ae</a:t>
                      </a:r>
                      <a:r>
                        <a:rPr lang="en-US" sz="2000" b="1" u="none" strike="noStrike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20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1883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KmvBLvbv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1.00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bs-05 I 09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883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KwgDwbwU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m›Uvi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0.2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bs-02</a:t>
                      </a:r>
                    </a:p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 04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2187192"/>
                  </a:ext>
                </a:extLst>
              </a:tr>
              <a:tr h="326123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AwWUwiqvg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nj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0.05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bs-03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6123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cvewjK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jvB‡eªix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0.05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bs-07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0184530"/>
                  </a:ext>
                </a:extLst>
              </a:tr>
              <a:tr h="326123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wm‡bgv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nj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0.05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bs-06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17247023"/>
                  </a:ext>
                </a:extLst>
              </a:tr>
              <a:tr h="326123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cvewjK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Uq‡jU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1.50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g¨vc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Abyhvqx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8754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÷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UªvÝdvi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‡÷kb (1wU)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0.5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bs-01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77512107"/>
                  </a:ext>
                </a:extLst>
              </a:tr>
              <a:tr h="487438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÷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Wv¤ús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MÖvDÛ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3.00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bs-02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8510318"/>
                  </a:ext>
                </a:extLst>
              </a:tr>
              <a:tr h="487438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cvwb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cwi‡kvabvMvi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3.00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bs-02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004007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BD997526-66B1-4A63-8F45-A195C9887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C0A4DF8C-88BE-4D5A-84CC-F82BF98E1134}"/>
              </a:ext>
            </a:extLst>
          </p:cNvPr>
          <p:cNvSpPr/>
          <p:nvPr/>
        </p:nvSpPr>
        <p:spPr>
          <a:xfrm>
            <a:off x="3505200" y="-76200"/>
            <a:ext cx="59634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m±i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wfwËK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cÖ¯Ívebv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mg~n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(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cwi‡mev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welqK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2397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228600" y="1643862"/>
            <a:ext cx="9448800" cy="3621881"/>
            <a:chOff x="144463" y="1643856"/>
            <a:chExt cx="9716293" cy="3621881"/>
          </a:xfrm>
        </p:grpSpPr>
        <p:pic>
          <p:nvPicPr>
            <p:cNvPr id="9" name="Picture 2" descr="sts-1">
              <a:extLst>
                <a:ext uri="{FF2B5EF4-FFF2-40B4-BE49-F238E27FC236}">
                  <a16:creationId xmlns="" xmlns:a16="http://schemas.microsoft.com/office/drawing/2014/main" id="{9D7DAF52-C42C-4620-8B57-BFE4B619F9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463" y="1643856"/>
              <a:ext cx="4901406" cy="3621881"/>
            </a:xfrm>
            <a:prstGeom prst="rect">
              <a:avLst/>
            </a:prstGeom>
            <a:noFill/>
            <a:ln w="9525">
              <a:solidFill>
                <a:srgbClr val="00B05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sts-2">
              <a:extLst>
                <a:ext uri="{FF2B5EF4-FFF2-40B4-BE49-F238E27FC236}">
                  <a16:creationId xmlns="" xmlns:a16="http://schemas.microsoft.com/office/drawing/2014/main" id="{048EB2D5-C1F5-4CB3-9894-9383F83125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800" y="2057400"/>
              <a:ext cx="4983956" cy="3121422"/>
            </a:xfrm>
            <a:prstGeom prst="rect">
              <a:avLst/>
            </a:prstGeom>
            <a:noFill/>
            <a:ln w="9525">
              <a:solidFill>
                <a:srgbClr val="00B05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547255" y="685806"/>
            <a:ext cx="47452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I‡q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÷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UªvÝdvi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‡÷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k‡bi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Gwj‡fkb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I ‡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mKkb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7BAEF821-5305-430F-A731-8283DCC81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75C446F3-98C8-4C51-BBA2-988D32B080B9}"/>
              </a:ext>
            </a:extLst>
          </p:cNvPr>
          <p:cNvSpPr/>
          <p:nvPr/>
        </p:nvSpPr>
        <p:spPr>
          <a:xfrm>
            <a:off x="4678300" y="54359"/>
            <a:ext cx="47339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cwi‡mev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welqK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74174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3" name="Picture 2" descr="sts-3">
            <a:extLst>
              <a:ext uri="{FF2B5EF4-FFF2-40B4-BE49-F238E27FC236}">
                <a16:creationId xmlns="" xmlns:a16="http://schemas.microsoft.com/office/drawing/2014/main" id="{F55999CD-EBE0-4DE0-ACA9-8E74FD663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"/>
          <a:stretch>
            <a:fillRect/>
          </a:stretch>
        </p:blipFill>
        <p:spPr bwMode="auto">
          <a:xfrm>
            <a:off x="704660" y="1447800"/>
            <a:ext cx="8344090" cy="4724400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2905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916966" y="583848"/>
            <a:ext cx="44255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m‡bUvix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Wvw¤ús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MÖvD‡Ûi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alt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cø¨vb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I †</a:t>
            </a:r>
            <a:r>
              <a:rPr kumimoji="0" lang="en-US" alt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mKkb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4" name="Picture 13" descr="C:\Users\DDCL\Desktop\LAYOUT PLAN OF SANITARY LANDFILL\1jpg_Page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8" r="22757"/>
          <a:stretch>
            <a:fillRect/>
          </a:stretch>
        </p:blipFill>
        <p:spPr bwMode="auto">
          <a:xfrm>
            <a:off x="2667006" y="990600"/>
            <a:ext cx="5172075" cy="538861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26D59157-28CA-4243-8DB8-919AD4448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40F262C6-03EF-4E27-92E3-3039F7C37F9A}"/>
              </a:ext>
            </a:extLst>
          </p:cNvPr>
          <p:cNvSpPr/>
          <p:nvPr/>
        </p:nvSpPr>
        <p:spPr>
          <a:xfrm>
            <a:off x="4678300" y="71741"/>
            <a:ext cx="47339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cwi‡mev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welqK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1258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3" name="Picture 2" descr="C:\Users\DDCL\Desktop\LAYOUT PLAN OF SANITARY LANDFILL\2jpg_Page1.jpg">
            <a:extLst>
              <a:ext uri="{FF2B5EF4-FFF2-40B4-BE49-F238E27FC236}">
                <a16:creationId xmlns="" xmlns:a16="http://schemas.microsoft.com/office/drawing/2014/main" id="{8DE8900A-E950-484C-86D4-403994F1186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6" y="1351979"/>
            <a:ext cx="8754661" cy="471748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78010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86758" y="1253550"/>
            <a:ext cx="3110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cvewjK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Uq‡j‡Ui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bgybv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9" name="Picture 3" descr="C:\Users\Najma\Desktop\Toilet\04.jpg">
            <a:extLst>
              <a:ext uri="{FF2B5EF4-FFF2-40B4-BE49-F238E27FC236}">
                <a16:creationId xmlns="" xmlns:a16="http://schemas.microsoft.com/office/drawing/2014/main" id="{D0FBB8B9-7C44-4D44-8937-1FD5F5960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1860550"/>
            <a:ext cx="5200650" cy="3073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F:\Kushtia_Pourashava\Proposal Map\public toilet2.jpg">
            <a:extLst>
              <a:ext uri="{FF2B5EF4-FFF2-40B4-BE49-F238E27FC236}">
                <a16:creationId xmlns="" xmlns:a16="http://schemas.microsoft.com/office/drawing/2014/main" id="{99CE3582-21DA-4729-B755-A9F26170D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931" y="1850231"/>
            <a:ext cx="4633119" cy="3085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4684DB27-9206-4354-9E83-CC2249ADE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26C920B3-0D27-4F1E-8EEE-0C7801797328}"/>
              </a:ext>
            </a:extLst>
          </p:cNvPr>
          <p:cNvSpPr/>
          <p:nvPr/>
        </p:nvSpPr>
        <p:spPr>
          <a:xfrm>
            <a:off x="4678300" y="45082"/>
            <a:ext cx="47339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cwi‡mev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welqK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4866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221</TotalTime>
  <Words>1999</Words>
  <Application>Microsoft Office PowerPoint</Application>
  <PresentationFormat>A4 Paper (210x297 mm)</PresentationFormat>
  <Paragraphs>545</Paragraphs>
  <Slides>31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DDCL</dc:creator>
  <cp:lastModifiedBy>Windows User</cp:lastModifiedBy>
  <cp:revision>37</cp:revision>
  <dcterms:created xsi:type="dcterms:W3CDTF">2018-10-07T10:06:19Z</dcterms:created>
  <dcterms:modified xsi:type="dcterms:W3CDTF">2022-07-15T15:52:07Z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917287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S8.2.2</vt:lpwstr>
  </property>
</Properties>
</file>