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619" r:id="rId2"/>
    <p:sldId id="377" r:id="rId3"/>
    <p:sldId id="594" r:id="rId4"/>
    <p:sldId id="595" r:id="rId5"/>
    <p:sldId id="596" r:id="rId6"/>
    <p:sldId id="597" r:id="rId7"/>
    <p:sldId id="598" r:id="rId8"/>
    <p:sldId id="599" r:id="rId9"/>
    <p:sldId id="601" r:id="rId10"/>
    <p:sldId id="602" r:id="rId11"/>
    <p:sldId id="603" r:id="rId12"/>
    <p:sldId id="604" r:id="rId13"/>
    <p:sldId id="605" r:id="rId14"/>
    <p:sldId id="606" r:id="rId15"/>
    <p:sldId id="607" r:id="rId16"/>
    <p:sldId id="609" r:id="rId17"/>
    <p:sldId id="610" r:id="rId18"/>
    <p:sldId id="611" r:id="rId19"/>
    <p:sldId id="612" r:id="rId20"/>
    <p:sldId id="613" r:id="rId21"/>
    <p:sldId id="614" r:id="rId22"/>
    <p:sldId id="615" r:id="rId23"/>
    <p:sldId id="616" r:id="rId24"/>
    <p:sldId id="617" r:id="rId25"/>
    <p:sldId id="618" r:id="rId26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DCL" initials="D" lastIdx="1" clrIdx="0">
    <p:extLst>
      <p:ext uri="{19B8F6BF-5375-455C-9EA6-DF929625EA0E}">
        <p15:presenceInfo xmlns:p15="http://schemas.microsoft.com/office/powerpoint/2012/main" xmlns="" userId="DDC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24"/>
    <a:srgbClr val="0066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02F2B-AD51-445D-A972-71E4530EAE5C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5D860-8870-4EF2-8D30-CC0EBF61C7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51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57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35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25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72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00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8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03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26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56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29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5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30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26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882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4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8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6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0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0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7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8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8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9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9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1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2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jpe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60111" y="2556164"/>
            <a:ext cx="4876800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 pitchFamily="2" charset="0"/>
                <a:cs typeface="SutonnyMJ" pitchFamily="2" charset="0"/>
              </a:rPr>
              <a:t>M</a:t>
            </a:r>
            <a:r>
              <a:rPr lang="en-US" sz="44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/>
                <a:cs typeface="SutonnyMJ" pitchFamily="2" charset="0"/>
              </a:rPr>
              <a:t>ps</a:t>
            </a:r>
            <a:r>
              <a:rPr lang="en-US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/>
                <a:cs typeface="SutonnyMJ" pitchFamily="2" charset="0"/>
              </a:rPr>
              <a:t>¡</a:t>
            </a:r>
            <a:r>
              <a:rPr lang="en-US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44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400" b="1" dirty="0" smtClean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Draft Master Plan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8C302248-D9AD-4930-AB81-15D1D888C308}"/>
              </a:ext>
            </a:extLst>
          </p:cNvPr>
          <p:cNvSpPr/>
          <p:nvPr/>
        </p:nvSpPr>
        <p:spPr>
          <a:xfrm>
            <a:off x="1391889" y="918949"/>
            <a:ext cx="70132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SutonnyMJ"/>
                <a:cs typeface="SutonnyMJ" pitchFamily="2" charset="0"/>
              </a:rPr>
              <a:t>†</a:t>
            </a:r>
            <a:r>
              <a:rPr lang="en-US" sz="3200" b="1" dirty="0" err="1" smtClean="0">
                <a:solidFill>
                  <a:srgbClr val="FF0000"/>
                </a:solidFill>
                <a:latin typeface="SutonnyMJ"/>
                <a:cs typeface="SutonnyMJ" pitchFamily="2" charset="0"/>
              </a:rPr>
              <a:t>bÎ‡KvYv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smtClean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0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000" b="1" dirty="0" smtClean="0">
              <a:solidFill>
                <a:schemeClr val="accent2"/>
              </a:solidFill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Master Plan of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Netrokona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Paurashava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E5E39410-A11C-43AB-BFC7-BFC1E9188A48}"/>
              </a:ext>
            </a:extLst>
          </p:cNvPr>
          <p:cNvSpPr/>
          <p:nvPr/>
        </p:nvSpPr>
        <p:spPr>
          <a:xfrm>
            <a:off x="3124200" y="4807527"/>
            <a:ext cx="3548623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Dc¯’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vcbvqt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defRPr/>
            </a:pP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 pitchFamily="2" charset="0"/>
                <a:cs typeface="SutonnyMJ" pitchFamily="2" charset="0"/>
              </a:rPr>
              <a:t>X.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jqp£e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E¢Ÿe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Bq­jc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darshaLipiExp" pitchFamily="2" charset="0"/>
              <a:cs typeface="SutonnyMJ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5A2D402-CD29-4252-A1D6-2B3869CB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28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277094" y="0"/>
            <a:ext cx="42627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GK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bR‡i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as-IN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ন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ে</a:t>
            </a:r>
            <a:r>
              <a:rPr lang="as-IN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ত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্</a:t>
            </a:r>
            <a:r>
              <a:rPr lang="as-IN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র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কোণা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Picture 8" descr="2.1.jpg">
            <a:extLst>
              <a:ext uri="{FF2B5EF4-FFF2-40B4-BE49-F238E27FC236}">
                <a16:creationId xmlns:a16="http://schemas.microsoft.com/office/drawing/2014/main" xmlns="" id="{7A7FF97E-3A97-4B75-8668-2A11DC351F37}"/>
              </a:ext>
            </a:extLst>
          </p:cNvPr>
          <p:cNvPicPr/>
          <p:nvPr/>
        </p:nvPicPr>
        <p:blipFill rotWithShape="1">
          <a:blip r:embed="rId2" cstate="print"/>
          <a:srcRect l="9862" t="8468" r="8199" b="34535"/>
          <a:stretch/>
        </p:blipFill>
        <p:spPr>
          <a:xfrm>
            <a:off x="4298214" y="505263"/>
            <a:ext cx="5454213" cy="58795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B73CC695-2E97-4FC0-8A4E-969A547D1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682414"/>
              </p:ext>
            </p:extLst>
          </p:nvPr>
        </p:nvGraphicFramePr>
        <p:xfrm>
          <a:off x="153573" y="514051"/>
          <a:ext cx="4144641" cy="588105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9649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9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70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337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43763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23.15 </a:t>
                      </a:r>
                      <a:r>
                        <a:rPr lang="en-US" sz="1600" b="1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eM</a:t>
                      </a:r>
                      <a:r>
                        <a:rPr lang="en-US" sz="1600" b="1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1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1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909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91,936 (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909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(18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2011) </a:t>
                      </a: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5558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9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(AvqZ‡b eo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09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dirty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06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3531">
                <a:tc rowSpan="5" gridSpan="2"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fe‡bi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feb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11292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3531">
                <a:tc gridSpan="2"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feb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3047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3531">
                <a:tc gridSpan="2"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mwg-cvKv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feb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9686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3531">
                <a:tc gridSpan="2"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wbg©vYvaxb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feb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36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3531">
                <a:tc gridSpan="2"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24061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3531">
                <a:tc rowSpan="4" gridSpan="2"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16.38 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353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cvKv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132.41 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353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mwg-cvKv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5.59 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1277">
                <a:tc gridSpan="2"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gvU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154.38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23190">
                <a:tc rowSpan="3"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‡Wª‡bi 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ˆ`N©¨</a:t>
                      </a:r>
                    </a:p>
                    <a:p>
                      <a:pPr algn="ctr"/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utonnyMJ"/>
                          <a:ea typeface="Calibri"/>
                          <a:cs typeface="Times New Roman"/>
                        </a:rPr>
                        <a:t>0.52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55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latin typeface="SutonnyMJ"/>
                          <a:ea typeface="Calibri"/>
                          <a:cs typeface="Times New Roman"/>
                        </a:rPr>
                        <a:t>22.27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65588">
                <a:tc gridSpan="2" v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23.38 </a:t>
                      </a: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C4C24C3-0553-4E90-8733-0F7FD6EC6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367" y="5629937"/>
            <a:ext cx="292633" cy="56697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EA6F3FE1-15E6-4ECF-936D-3EFEAB1DA896}"/>
              </a:ext>
            </a:extLst>
          </p:cNvPr>
          <p:cNvCxnSpPr>
            <a:cxnSpLocks/>
          </p:cNvCxnSpPr>
          <p:nvPr/>
        </p:nvCxnSpPr>
        <p:spPr>
          <a:xfrm>
            <a:off x="4114800" y="2286000"/>
            <a:ext cx="2504364" cy="268178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EB46B1FD-541D-42C7-A917-486A3761C558}"/>
              </a:ext>
            </a:extLst>
          </p:cNvPr>
          <p:cNvCxnSpPr>
            <a:cxnSpLocks/>
          </p:cNvCxnSpPr>
          <p:nvPr/>
        </p:nvCxnSpPr>
        <p:spPr>
          <a:xfrm>
            <a:off x="4026090" y="2715904"/>
            <a:ext cx="3212910" cy="86549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878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277094" y="0"/>
            <a:ext cx="42627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GK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bR‡i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as-IN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ন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ে</a:t>
            </a:r>
            <a:r>
              <a:rPr lang="as-IN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ত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্</a:t>
            </a:r>
            <a:r>
              <a:rPr lang="as-IN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র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কোণা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8280BFB8-4C4A-47FF-B842-6F0FE253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862697"/>
              </p:ext>
            </p:extLst>
          </p:nvPr>
        </p:nvGraphicFramePr>
        <p:xfrm>
          <a:off x="304800" y="1584192"/>
          <a:ext cx="5160666" cy="33878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668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011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927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7008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SutonnyMJ" pitchFamily="2" charset="0"/>
                        </a:rPr>
                        <a:t>cvwb</a:t>
                      </a:r>
                      <a:r>
                        <a:rPr lang="en-US" sz="2400" b="1" baseline="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SutonnyMJ" pitchFamily="2" charset="0"/>
                        </a:rPr>
                        <a:t>e¨e</a:t>
                      </a:r>
                      <a:r>
                        <a:rPr lang="en-US" sz="2400" b="1" baseline="0" dirty="0">
                          <a:latin typeface="SutonnyMJ" pitchFamily="2" charset="0"/>
                        </a:rPr>
                        <a:t>¯</a:t>
                      </a:r>
                      <a:r>
                        <a:rPr lang="en-US" sz="2400" b="1" baseline="0" dirty="0" smtClean="0">
                          <a:latin typeface="SutonnyMJ" pitchFamily="2" charset="0"/>
                        </a:rPr>
                        <a:t>’</a:t>
                      </a:r>
                      <a:r>
                        <a:rPr lang="en-US" sz="2400" b="1" baseline="0" dirty="0" err="1" smtClean="0">
                          <a:latin typeface="SutonnyMJ" pitchFamily="2" charset="0"/>
                        </a:rPr>
                        <a:t>vcbv</a:t>
                      </a:r>
                      <a:r>
                        <a:rPr lang="en-US" sz="2400" b="1" baseline="0" dirty="0" smtClean="0">
                          <a:latin typeface="SutonnyMJ" pitchFamily="2" charset="0"/>
                        </a:rPr>
                        <a:t> </a:t>
                      </a:r>
                      <a:endParaRPr lang="bn-BD" sz="2400" b="1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 hMerge="1">
                  <a:txBody>
                    <a:bodyPr/>
                    <a:lstStyle/>
                    <a:p>
                      <a:pPr algn="l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cvwbi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ms‡hvM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2,300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wU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cvwbi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cvBc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jvB‡bi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ˆ`N©¨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62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wK.wg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.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03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cªwZw`b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cvwb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Drcv`b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ÿgZv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3100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wKD‡mK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cªwZw`b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cvwbi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Pvwn`v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SutonnyMJ" pitchFamily="2" charset="0"/>
                        </a:rPr>
                        <a:t>4,300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wKD‡mK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Drcv`b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Gi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bjK‚c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07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07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</a:rPr>
                        <a:t>÷ª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xU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nvB‡W</a:t>
                      </a:r>
                      <a:r>
                        <a:rPr lang="en-US" sz="2000" dirty="0">
                          <a:latin typeface="SutonnyMJ" pitchFamily="2" charset="0"/>
                        </a:rPr>
                        <a:t>ª›U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Gi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41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08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Mfxi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bjK</a:t>
                      </a:r>
                      <a:r>
                        <a:rPr lang="en-US" sz="2000" dirty="0">
                          <a:latin typeface="SutonnyMJ" pitchFamily="2" charset="0"/>
                        </a:rPr>
                        <a:t>‚‡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ci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45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09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cv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Bc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jvB‡bi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gva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¨‡g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mvwf©m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Gwiqv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50%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E‡a</a:t>
                      </a:r>
                      <a:r>
                        <a:rPr lang="en-US" sz="2000" dirty="0">
                          <a:latin typeface="SutonnyMJ" pitchFamily="2" charset="0"/>
                        </a:rPr>
                        <a:t>©¦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D6F93239-D150-4C4A-9E18-8D0E0DD405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920097"/>
              </p:ext>
            </p:extLst>
          </p:nvPr>
        </p:nvGraphicFramePr>
        <p:xfrm>
          <a:off x="5465961" y="1579485"/>
          <a:ext cx="4135239" cy="339242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46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6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45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4681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bn-BD" sz="2400" b="1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বর্জ্য </a:t>
                      </a:r>
                      <a:r>
                        <a:rPr lang="bn-BD" sz="2400" b="1" kern="1200" dirty="0" smtClean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ব্যবস্থাপনা</a:t>
                      </a:r>
                      <a:endParaRPr lang="bn-BD" sz="2400" b="1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bn-BD" sz="2000" b="1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3417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০১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মোট আবর্জনা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উৎপাদন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প্রায়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৫ টন প্রতিদিন</a:t>
                      </a: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417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০২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000" kern="1200" baseline="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ব্যবস্থাকৃত আবর্জনা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প্রায় ২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 টন প্রতিদিন</a:t>
                      </a: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2497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০৩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ট্রান্সফার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‡÷kb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-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2497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০৪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কমপো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÷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 প্লান্ট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-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497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০৫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ল্যান্ডফিল্ড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১ টি</a:t>
                      </a: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3417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06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mvwf©m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Gwiqv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‡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cŠimfvi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98%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GjvKv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479511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547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277094" y="0"/>
            <a:ext cx="42627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GK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bR‡i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as-IN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ন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ে</a:t>
            </a:r>
            <a:r>
              <a:rPr lang="as-IN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ত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্</a:t>
            </a:r>
            <a:r>
              <a:rPr lang="as-IN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র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কোণা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75992285-B827-49A5-861B-20F8438891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816439"/>
              </p:ext>
            </p:extLst>
          </p:nvPr>
        </p:nvGraphicFramePr>
        <p:xfrm>
          <a:off x="990599" y="1485881"/>
          <a:ext cx="3615433" cy="295989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639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74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39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</a:rPr>
                        <a:t> µ</a:t>
                      </a:r>
                      <a:r>
                        <a:rPr lang="en-US" sz="1800" b="1" dirty="0" err="1">
                          <a:latin typeface="SutonnyMJ" pitchFamily="2" charset="0"/>
                        </a:rPr>
                        <a:t>wgK</a:t>
                      </a:r>
                      <a:r>
                        <a:rPr lang="en-US" sz="18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</a:rPr>
                        <a:t>bs</a:t>
                      </a:r>
                      <a:endParaRPr lang="bn-BD" sz="1800" b="1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1800" b="1" dirty="0">
                          <a:latin typeface="SutonnyOMJ" pitchFamily="2" charset="0"/>
                          <a:cs typeface="SutonnyOMJ" pitchFamily="2" charset="0"/>
                        </a:rPr>
                        <a:t>শিক্ষা প্রতিষ্ঠা</a:t>
                      </a:r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‡bi</a:t>
                      </a:r>
                      <a:r>
                        <a:rPr lang="en-US" sz="1800" b="1" dirty="0"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1800" b="1" dirty="0"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KvwiMix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ms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¯’v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10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95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সরকারি</a:t>
                      </a:r>
                      <a:r>
                        <a:rPr lang="en-US" sz="1800" dirty="0">
                          <a:latin typeface="SutonnyOMJ" pitchFamily="2" charset="0"/>
                          <a:cs typeface="SutonnyOMJ" pitchFamily="2" charset="0"/>
                        </a:rPr>
                        <a:t>/ </a:t>
                      </a: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বেসরকারি কলে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R</a:t>
                      </a:r>
                      <a:endParaRPr lang="bn-BD" sz="1800" dirty="0"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8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>
                          <a:latin typeface="SutonnyOMJ" pitchFamily="2" charset="0"/>
                          <a:cs typeface="SutonnyOMJ" pitchFamily="2" charset="0"/>
                        </a:rPr>
                        <a:t>সরকারি/ বেসরকারি উচ্চবিদ্যালয়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23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2430889243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সরকারি </a:t>
                      </a:r>
                      <a:r>
                        <a:rPr lang="en-US" sz="1800" dirty="0">
                          <a:latin typeface="SutonnyOMJ" pitchFamily="2" charset="0"/>
                          <a:cs typeface="SutonnyOMJ" pitchFamily="2" charset="0"/>
                        </a:rPr>
                        <a:t>/ </a:t>
                      </a: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বেসরকারি প্রাথমিক বিদ্যালয়</a:t>
                      </a:r>
                    </a:p>
                  </a:txBody>
                  <a:tcPr marL="7738" marR="7738" marT="7739" marB="7739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29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কিন্টার গার্ডেন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19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06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মাদ্রাসা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31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07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লাইব্রেরি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BFD065ED-929C-462F-A592-75436A86E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416650"/>
              </p:ext>
            </p:extLst>
          </p:nvPr>
        </p:nvGraphicFramePr>
        <p:xfrm>
          <a:off x="5299968" y="3352800"/>
          <a:ext cx="3920231" cy="213998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252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11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938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833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</a:rPr>
                        <a:t> µ</a:t>
                      </a:r>
                      <a:r>
                        <a:rPr lang="en-US" sz="1800" b="1" dirty="0" err="1">
                          <a:latin typeface="SutonnyMJ" pitchFamily="2" charset="0"/>
                        </a:rPr>
                        <a:t>wgK</a:t>
                      </a:r>
                      <a:r>
                        <a:rPr lang="en-US" sz="18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</a:rPr>
                        <a:t>bs</a:t>
                      </a:r>
                      <a:endParaRPr lang="bn-BD" sz="1800" b="1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1800" b="1" dirty="0">
                          <a:latin typeface="SutonnyMJ" pitchFamily="2" charset="0"/>
                          <a:cs typeface="SutonnyOMJ" pitchFamily="2" charset="0"/>
                        </a:rPr>
                        <a:t>ধমীয় অবকাঠামো</a:t>
                      </a:r>
                      <a:r>
                        <a:rPr lang="en-US" sz="1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utonnyMJ" pitchFamily="2" charset="0"/>
                          <a:cs typeface="SutonnyOMJ" pitchFamily="2" charset="0"/>
                        </a:rPr>
                        <a:t>i</a:t>
                      </a:r>
                      <a:r>
                        <a:rPr lang="bn-BD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utonny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1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মসজিদ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99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মন্দি</a:t>
                      </a: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i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30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গীর্জা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-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ঈদগা মাঠ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কবর স্থান</a:t>
                      </a: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/ </a:t>
                      </a: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শশ্মান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18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06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gvhvi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69F05EF5-993C-48A6-B320-8213BDCAE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70634"/>
              </p:ext>
            </p:extLst>
          </p:nvPr>
        </p:nvGraphicFramePr>
        <p:xfrm>
          <a:off x="5278041" y="1066800"/>
          <a:ext cx="3942159" cy="21370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333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08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79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391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SutonnyMJ" pitchFamily="2" charset="0"/>
                        </a:rPr>
                        <a:t> µ</a:t>
                      </a:r>
                      <a:r>
                        <a:rPr lang="en-US" sz="1800" b="1" dirty="0" err="1">
                          <a:latin typeface="SutonnyMJ" pitchFamily="2" charset="0"/>
                        </a:rPr>
                        <a:t>wgK</a:t>
                      </a:r>
                      <a:r>
                        <a:rPr lang="en-US" sz="18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</a:rPr>
                        <a:t>bs</a:t>
                      </a:r>
                      <a:endParaRPr lang="bn-BD" sz="1800" b="1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 gridSpan="2">
                  <a:txBody>
                    <a:bodyPr/>
                    <a:lstStyle/>
                    <a:p>
                      <a:pPr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স্বাস্থ্য বিষয়ক অবকাঠামো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</a:t>
                      </a:r>
                      <a:r>
                        <a:rPr lang="bn-BD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msL¨v</a:t>
                      </a:r>
                      <a:endParaRPr lang="bn-BD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সরকারি 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</a:t>
                      </a:r>
                      <a:endParaRPr lang="bn-BD" sz="1800" b="0" kern="1200" dirty="0" err="1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বেসরকারি 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WvqvMbwóK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সেন্টার</a:t>
                      </a: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বেসরকারি ক্লিনিক</a:t>
                      </a: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‡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f‡Uwibvix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06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gvbwmK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52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791200" y="0"/>
            <a:ext cx="374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ch©vq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1B386AC-2B01-44DE-95CF-F358A3F13433}"/>
              </a:ext>
            </a:extLst>
          </p:cNvPr>
          <p:cNvSpPr txBox="1"/>
          <p:nvPr/>
        </p:nvSpPr>
        <p:spPr>
          <a:xfrm>
            <a:off x="5164534" y="4713288"/>
            <a:ext cx="2390081" cy="317459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63" dirty="0">
                <a:latin typeface="SutonnyMJ" pitchFamily="2" charset="0"/>
                <a:cs typeface="SutonnyMJ" pitchFamily="2" charset="0"/>
              </a:rPr>
              <a:t>3q </a:t>
            </a:r>
            <a:r>
              <a:rPr lang="en-US" sz="1463" dirty="0" err="1"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146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463" dirty="0" err="1">
                <a:latin typeface="SutonnyMJ" pitchFamily="2" charset="0"/>
                <a:cs typeface="SutonnyMJ" pitchFamily="2" charset="0"/>
              </a:rPr>
              <a:t>mfv</a:t>
            </a:r>
            <a:endParaRPr lang="en-US" sz="1463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AE4875E-4E52-4CA2-B9CB-856452EEB21D}"/>
              </a:ext>
            </a:extLst>
          </p:cNvPr>
          <p:cNvGrpSpPr/>
          <p:nvPr/>
        </p:nvGrpSpPr>
        <p:grpSpPr>
          <a:xfrm>
            <a:off x="87710" y="3410545"/>
            <a:ext cx="2222401" cy="1923157"/>
            <a:chOff x="87710" y="3410545"/>
            <a:chExt cx="2222401" cy="1923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4614561E-0323-4752-A24B-BA0317E9B8F0}"/>
                </a:ext>
              </a:extLst>
            </p:cNvPr>
            <p:cNvSpPr/>
            <p:nvPr/>
          </p:nvSpPr>
          <p:spPr>
            <a:xfrm>
              <a:off x="87710" y="3410545"/>
              <a:ext cx="2222401" cy="1923157"/>
            </a:xfrm>
            <a:prstGeom prst="rect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>
                <a:solidFill>
                  <a:schemeClr val="accent2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C61D367F-2983-451E-8DA0-0974ED6BE573}"/>
                </a:ext>
              </a:extLst>
            </p:cNvPr>
            <p:cNvSpPr txBox="1"/>
            <p:nvPr/>
          </p:nvSpPr>
          <p:spPr>
            <a:xfrm>
              <a:off x="279897" y="4107061"/>
              <a:ext cx="1857375" cy="792525"/>
            </a:xfrm>
            <a:prstGeom prst="rect">
              <a:avLst/>
            </a:prstGeom>
            <a:ln w="38100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275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gnvcwiKíbv cÖYqb </a:t>
              </a:r>
              <a:r>
                <a:rPr lang="en-US" sz="2275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ch©vq</a:t>
              </a:r>
              <a:endParaRPr lang="en-US" sz="2275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E9B7FF2-209D-4BEB-8109-36A3B347781D}"/>
              </a:ext>
            </a:extLst>
          </p:cNvPr>
          <p:cNvGrpSpPr/>
          <p:nvPr/>
        </p:nvGrpSpPr>
        <p:grpSpPr>
          <a:xfrm>
            <a:off x="78681" y="1143000"/>
            <a:ext cx="9728001" cy="4469308"/>
            <a:chOff x="78681" y="1143000"/>
            <a:chExt cx="9728001" cy="44693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809B24F-8A27-4662-B257-169EDFE4B68B}"/>
                </a:ext>
              </a:extLst>
            </p:cNvPr>
            <p:cNvSpPr txBox="1"/>
            <p:nvPr/>
          </p:nvSpPr>
          <p:spPr>
            <a:xfrm>
              <a:off x="260548" y="1341636"/>
              <a:ext cx="1857375" cy="792525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275" b="1" dirty="0" err="1">
                  <a:latin typeface="SutonnyMJ" pitchFamily="2" charset="0"/>
                  <a:cs typeface="SutonnyMJ" pitchFamily="2" charset="0"/>
                </a:rPr>
                <a:t>cÖv_wgK</a:t>
              </a:r>
              <a:r>
                <a:rPr lang="en-US" sz="2275" b="1" dirty="0">
                  <a:latin typeface="SutonnyMJ" pitchFamily="2" charset="0"/>
                  <a:cs typeface="SutonnyMJ" pitchFamily="2" charset="0"/>
                </a:rPr>
                <a:t> </a:t>
              </a:r>
            </a:p>
            <a:p>
              <a:pPr algn="ctr">
                <a:defRPr/>
              </a:pPr>
              <a:r>
                <a:rPr lang="en-US" sz="2275" b="1" dirty="0" err="1">
                  <a:latin typeface="SutonnyMJ" pitchFamily="2" charset="0"/>
                  <a:cs typeface="SutonnyMJ" pitchFamily="2" charset="0"/>
                </a:rPr>
                <a:t>ch©vq</a:t>
              </a:r>
              <a:endParaRPr lang="en-US" sz="2275" b="1" dirty="0">
                <a:latin typeface="SutonnyMJ" pitchFamily="2" charset="0"/>
                <a:cs typeface="SutonnyMJ" pitchFamily="2" charset="0"/>
              </a:endParaRPr>
            </a:p>
          </p:txBody>
        </p:sp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xmlns="" id="{9720B3D8-4B98-484C-A1A8-DF93CDC734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6159" y="2503784"/>
              <a:ext cx="7044089" cy="801150"/>
              <a:chOff x="3288051" y="2968511"/>
              <a:chExt cx="8793972" cy="985645"/>
            </a:xfrm>
          </p:grpSpPr>
          <p:grpSp>
            <p:nvGrpSpPr>
              <p:cNvPr id="56" name="Group 5">
                <a:extLst>
                  <a:ext uri="{FF2B5EF4-FFF2-40B4-BE49-F238E27FC236}">
                    <a16:creationId xmlns:a16="http://schemas.microsoft.com/office/drawing/2014/main" xmlns="" id="{4BBD4447-2B6E-466B-8165-B4FD673AF9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8051" y="2968511"/>
                <a:ext cx="8793972" cy="667534"/>
                <a:chOff x="408205" y="3047110"/>
                <a:chExt cx="8793972" cy="667534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xmlns="" id="{8106D726-9AA9-4AE4-9BBA-040E7BA02908}"/>
                    </a:ext>
                  </a:extLst>
                </p:cNvPr>
                <p:cNvSpPr txBox="1"/>
                <p:nvPr/>
              </p:nvSpPr>
              <p:spPr>
                <a:xfrm>
                  <a:off x="408205" y="3048697"/>
                  <a:ext cx="1279180" cy="390566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mxgvbv wba©viY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xmlns="" id="{FF377284-8F9A-498C-AFB8-E2BBCBB1F4EE}"/>
                    </a:ext>
                  </a:extLst>
                </p:cNvPr>
                <p:cNvSpPr txBox="1"/>
                <p:nvPr/>
              </p:nvSpPr>
              <p:spPr>
                <a:xfrm>
                  <a:off x="1727305" y="3047110"/>
                  <a:ext cx="1935579" cy="390566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‡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fŠZ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AeKvVv‡gv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Rwic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xmlns="" id="{3F8661EA-BCB8-4EA0-8B34-2AF3C8D4BD3A}"/>
                    </a:ext>
                  </a:extLst>
                </p:cNvPr>
                <p:cNvSpPr txBox="1"/>
                <p:nvPr/>
              </p:nvSpPr>
              <p:spPr>
                <a:xfrm>
                  <a:off x="3712196" y="3047110"/>
                  <a:ext cx="976996" cy="390566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g¨vc ˆ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Zix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xmlns="" id="{CFA3FFF2-54F2-4B26-AA4B-C49805A9A87D}"/>
                    </a:ext>
                  </a:extLst>
                </p:cNvPr>
                <p:cNvSpPr txBox="1"/>
                <p:nvPr/>
              </p:nvSpPr>
              <p:spPr>
                <a:xfrm>
                  <a:off x="4688196" y="3048697"/>
                  <a:ext cx="2912175" cy="390566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LvZIqvix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mgxÿv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Ges Ab¨vb¨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Rwic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xmlns="" id="{1F1F75CD-B6BB-4E63-9C1B-99A98622F10D}"/>
                    </a:ext>
                  </a:extLst>
                </p:cNvPr>
                <p:cNvSpPr txBox="1"/>
                <p:nvPr/>
              </p:nvSpPr>
              <p:spPr>
                <a:xfrm>
                  <a:off x="7635389" y="3047110"/>
                  <a:ext cx="1566788" cy="667534"/>
                </a:xfrm>
                <a:prstGeom prst="rect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solidFill>
                        <a:schemeClr val="tx1"/>
                      </a:solidFill>
                      <a:latin typeface="SutonnyMJ" pitchFamily="2" charset="0"/>
                      <a:cs typeface="SutonnyMJ" pitchFamily="2" charset="0"/>
                    </a:rPr>
                    <a:t>2q </a:t>
                  </a:r>
                  <a:r>
                    <a:rPr lang="en-US" sz="1463" dirty="0" err="1">
                      <a:solidFill>
                        <a:schemeClr val="tx1"/>
                      </a:solidFill>
                      <a:latin typeface="SutonnyMJ" pitchFamily="2" charset="0"/>
                      <a:cs typeface="SutonnyMJ" pitchFamily="2" charset="0"/>
                    </a:rPr>
                    <a:t>gZwewbgq</a:t>
                  </a:r>
                  <a:r>
                    <a:rPr lang="en-US" sz="1463" dirty="0">
                      <a:solidFill>
                        <a:schemeClr val="tx1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solidFill>
                        <a:schemeClr val="tx1"/>
                      </a:solidFill>
                      <a:latin typeface="SutonnyMJ" pitchFamily="2" charset="0"/>
                      <a:cs typeface="SutonnyMJ" pitchFamily="2" charset="0"/>
                    </a:rPr>
                    <a:t>mfv</a:t>
                  </a:r>
                  <a:endParaRPr lang="en-US" sz="1463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endParaRP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81525755-168E-430F-8F63-C51D72FD7775}"/>
                  </a:ext>
                </a:extLst>
              </p:cNvPr>
              <p:cNvSpPr txBox="1"/>
              <p:nvPr/>
            </p:nvSpPr>
            <p:spPr>
              <a:xfrm>
                <a:off x="6529828" y="3563590"/>
                <a:ext cx="3057893" cy="390566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463" b="1" dirty="0">
                    <a:latin typeface="SutonnyMJ" pitchFamily="2" charset="0"/>
                    <a:cs typeface="SutonnyMJ" pitchFamily="2" charset="0"/>
                  </a:rPr>
                  <a:t>mv‡f© </a:t>
                </a:r>
                <a:r>
                  <a:rPr lang="en-US" sz="1463" b="1" dirty="0" err="1">
                    <a:latin typeface="SutonnyMJ" pitchFamily="2" charset="0"/>
                    <a:cs typeface="SutonnyMJ" pitchFamily="2" charset="0"/>
                  </a:rPr>
                  <a:t>wi‡cvU</a:t>
                </a:r>
                <a:r>
                  <a:rPr lang="en-US" sz="1463" b="1" dirty="0">
                    <a:latin typeface="SutonnyMJ" pitchFamily="2" charset="0"/>
                    <a:cs typeface="SutonnyMJ" pitchFamily="2" charset="0"/>
                  </a:rPr>
                  <a:t>©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00CC9BC-2680-4283-B3B6-3F8C2018FAB9}"/>
                </a:ext>
              </a:extLst>
            </p:cNvPr>
            <p:cNvSpPr txBox="1"/>
            <p:nvPr/>
          </p:nvSpPr>
          <p:spPr>
            <a:xfrm>
              <a:off x="3643809" y="5176342"/>
              <a:ext cx="5431532" cy="317459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63" dirty="0" err="1">
                  <a:latin typeface="SutonnyMJ" pitchFamily="2" charset="0"/>
                  <a:cs typeface="SutonnyMJ" pitchFamily="2" charset="0"/>
                </a:rPr>
                <a:t>P‚ovšÍ</a:t>
              </a:r>
              <a:r>
                <a:rPr lang="en-US" sz="1463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463" dirty="0" err="1">
                  <a:latin typeface="SutonnyMJ" pitchFamily="2" charset="0"/>
                  <a:cs typeface="SutonnyMJ" pitchFamily="2" charset="0"/>
                </a:rPr>
                <a:t>gv÷vi</a:t>
              </a:r>
              <a:r>
                <a:rPr lang="en-US" sz="1463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463" dirty="0" err="1">
                  <a:latin typeface="SutonnyMJ" pitchFamily="2" charset="0"/>
                  <a:cs typeface="SutonnyMJ" pitchFamily="2" charset="0"/>
                </a:rPr>
                <a:t>cøv¨vb</a:t>
              </a:r>
              <a:r>
                <a:rPr lang="en-US" sz="1463" dirty="0">
                  <a:latin typeface="SutonnyMJ" pitchFamily="2" charset="0"/>
                  <a:cs typeface="SutonnyMJ" pitchFamily="2" charset="0"/>
                </a:rPr>
                <a:t> cÖYqb</a:t>
              </a:r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xmlns="" id="{10591093-8600-49CA-B6F5-3960E462FA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9922" y="3480199"/>
              <a:ext cx="5107413" cy="1136510"/>
              <a:chOff x="4757306" y="3774264"/>
              <a:chExt cx="6286297" cy="1399148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14275314-7628-4CFE-B93E-5AA886FC6ED9}"/>
                  </a:ext>
                </a:extLst>
              </p:cNvPr>
              <p:cNvSpPr txBox="1"/>
              <p:nvPr/>
            </p:nvSpPr>
            <p:spPr>
              <a:xfrm>
                <a:off x="5514056" y="4782591"/>
                <a:ext cx="4419776" cy="390821"/>
              </a:xfrm>
              <a:prstGeom prst="rect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Lmov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gv÷vi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cø¨vb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cÖYqb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Av‡jvPbv</a:t>
                </a:r>
                <a:endParaRPr lang="en-US" sz="1463" dirty="0">
                  <a:latin typeface="SutonnyMJ" pitchFamily="2" charset="0"/>
                  <a:cs typeface="SutonnyMJ" pitchFamily="2" charset="0"/>
                </a:endParaRPr>
              </a:p>
            </p:txBody>
          </p:sp>
          <p:grpSp>
            <p:nvGrpSpPr>
              <p:cNvPr id="52" name="Group 15">
                <a:extLst>
                  <a:ext uri="{FF2B5EF4-FFF2-40B4-BE49-F238E27FC236}">
                    <a16:creationId xmlns:a16="http://schemas.microsoft.com/office/drawing/2014/main" xmlns="" id="{C9F276BB-EC8D-4EAA-ACEF-E6784A2EB8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57306" y="3774264"/>
                <a:ext cx="6286297" cy="902130"/>
                <a:chOff x="3696727" y="3925168"/>
                <a:chExt cx="6286297" cy="902130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xmlns="" id="{BFD99E18-B9B5-4583-89CC-577DFC03222C}"/>
                    </a:ext>
                  </a:extLst>
                </p:cNvPr>
                <p:cNvSpPr txBox="1"/>
                <p:nvPr/>
              </p:nvSpPr>
              <p:spPr>
                <a:xfrm>
                  <a:off x="3991496" y="3925168"/>
                  <a:ext cx="3556142" cy="390821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cwiKíbvi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bxwZgvjv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wba©viY Ges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cÖ‡ÿcY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xmlns="" id="{59026630-696A-4D29-BB38-E1F3B7008D45}"/>
                    </a:ext>
                  </a:extLst>
                </p:cNvPr>
                <p:cNvSpPr txBox="1"/>
                <p:nvPr/>
              </p:nvSpPr>
              <p:spPr>
                <a:xfrm>
                  <a:off x="3696727" y="4425361"/>
                  <a:ext cx="4145680" cy="390821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Z_¨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we‡kølY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K‡i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KvVv‡gv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Ges Ab¨vb¨ cwiKíbv ˆ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Zix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xmlns="" id="{8CAE0B6A-65B3-4A07-B765-CB27A96BBF6E}"/>
                    </a:ext>
                  </a:extLst>
                </p:cNvPr>
                <p:cNvSpPr txBox="1"/>
                <p:nvPr/>
              </p:nvSpPr>
              <p:spPr>
                <a:xfrm>
                  <a:off x="8090518" y="4436477"/>
                  <a:ext cx="1892506" cy="390821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gv÷vi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cø¨vb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g¨vc ˆ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Zix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</p:grpSp>
        </p:grpSp>
        <p:grpSp>
          <p:nvGrpSpPr>
            <p:cNvPr id="18" name="Group 21">
              <a:extLst>
                <a:ext uri="{FF2B5EF4-FFF2-40B4-BE49-F238E27FC236}">
                  <a16:creationId xmlns:a16="http://schemas.microsoft.com/office/drawing/2014/main" xmlns="" id="{2BD7FE9A-0B8A-4A76-82A6-45AF4AFC95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0293" y="1253926"/>
              <a:ext cx="4030724" cy="881120"/>
              <a:chOff x="6852371" y="1591982"/>
              <a:chExt cx="4960876" cy="1085338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87894962-F9EA-479A-9522-F540C4BA8D0D}"/>
                  </a:ext>
                </a:extLst>
              </p:cNvPr>
              <p:cNvSpPr txBox="1"/>
              <p:nvPr/>
            </p:nvSpPr>
            <p:spPr>
              <a:xfrm>
                <a:off x="6852371" y="1604691"/>
                <a:ext cx="1156527" cy="39103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Kv‡Ri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Avi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¤¢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7FABDD03-E500-4516-B286-D61D4B8E262F}"/>
                  </a:ext>
                </a:extLst>
              </p:cNvPr>
              <p:cNvSpPr txBox="1"/>
              <p:nvPr/>
            </p:nvSpPr>
            <p:spPr>
              <a:xfrm>
                <a:off x="8483001" y="1604691"/>
                <a:ext cx="1592542" cy="39103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1g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gZwewbgq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mfv</a:t>
                </a:r>
                <a:endParaRPr lang="en-US" sz="1463" dirty="0">
                  <a:latin typeface="SutonnyMJ" pitchFamily="2" charset="0"/>
                  <a:cs typeface="SutonnyMJ" pitchFamily="2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D7DACC04-74CB-45DC-8092-B70E37D13AAC}"/>
                  </a:ext>
                </a:extLst>
              </p:cNvPr>
              <p:cNvSpPr txBox="1"/>
              <p:nvPr/>
            </p:nvSpPr>
            <p:spPr>
              <a:xfrm>
                <a:off x="7886245" y="2286283"/>
                <a:ext cx="2714617" cy="39103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463" b="1" dirty="0" err="1">
                    <a:latin typeface="SutonnyMJ" pitchFamily="2" charset="0"/>
                    <a:cs typeface="SutonnyMJ" pitchFamily="2" charset="0"/>
                  </a:rPr>
                  <a:t>Bb‡mckb</a:t>
                </a:r>
                <a:r>
                  <a:rPr lang="en-US" sz="1463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b="1" dirty="0" err="1">
                    <a:latin typeface="SutonnyMJ" pitchFamily="2" charset="0"/>
                    <a:cs typeface="SutonnyMJ" pitchFamily="2" charset="0"/>
                  </a:rPr>
                  <a:t>wi‡cvU</a:t>
                </a:r>
                <a:r>
                  <a:rPr lang="en-US" sz="1463" b="1" dirty="0">
                    <a:latin typeface="SutonnyMJ" pitchFamily="2" charset="0"/>
                    <a:cs typeface="SutonnyMJ" pitchFamily="2" charset="0"/>
                  </a:rPr>
                  <a:t>©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1DB4B465-FE3B-404C-86CE-0F53F4221FCC}"/>
                  </a:ext>
                </a:extLst>
              </p:cNvPr>
              <p:cNvSpPr txBox="1"/>
              <p:nvPr/>
            </p:nvSpPr>
            <p:spPr>
              <a:xfrm>
                <a:off x="10560047" y="1591982"/>
                <a:ext cx="1253200" cy="39103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cÖv_wgK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Rwic</a:t>
                </a:r>
                <a:endParaRPr lang="en-US" sz="1463" dirty="0">
                  <a:latin typeface="SutonnyMJ" pitchFamily="2" charset="0"/>
                  <a:cs typeface="SutonnyMJ" pitchFamily="2" charset="0"/>
                </a:endParaRPr>
              </a:p>
            </p:txBody>
          </p:sp>
          <p:cxnSp>
            <p:nvCxnSpPr>
              <p:cNvPr id="50" name="Elbow Connector 26">
                <a:extLst>
                  <a:ext uri="{FF2B5EF4-FFF2-40B4-BE49-F238E27FC236}">
                    <a16:creationId xmlns:a16="http://schemas.microsoft.com/office/drawing/2014/main" xmlns="" id="{B7DDE83D-C41D-4B9B-B571-E16D597EFC15}"/>
                  </a:ext>
                </a:extLst>
              </p:cNvPr>
              <p:cNvCxnSpPr>
                <a:stCxn id="45" idx="2"/>
                <a:endCxn id="48" idx="0"/>
              </p:cNvCxnSpPr>
              <p:nvPr/>
            </p:nvCxnSpPr>
            <p:spPr>
              <a:xfrm rot="16200000" flipH="1">
                <a:off x="8191816" y="1234546"/>
                <a:ext cx="290555" cy="1812919"/>
              </a:xfrm>
              <a:prstGeom prst="bentConnector3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Elbow Connector 27">
              <a:extLst>
                <a:ext uri="{FF2B5EF4-FFF2-40B4-BE49-F238E27FC236}">
                  <a16:creationId xmlns:a16="http://schemas.microsoft.com/office/drawing/2014/main" xmlns="" id="{5E837416-E98D-4973-9411-D8F9B28754C1}"/>
                </a:ext>
              </a:extLst>
            </p:cNvPr>
            <p:cNvCxnSpPr>
              <a:stCxn id="47" idx="2"/>
              <a:endCxn id="48" idx="0"/>
            </p:cNvCxnSpPr>
            <p:nvPr/>
          </p:nvCxnSpPr>
          <p:spPr>
            <a:xfrm rot="5400000">
              <a:off x="6229704" y="1685135"/>
              <a:ext cx="235884" cy="29021"/>
            </a:xfrm>
            <a:prstGeom prst="bentConnector3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Elbow Connector 28">
              <a:extLst>
                <a:ext uri="{FF2B5EF4-FFF2-40B4-BE49-F238E27FC236}">
                  <a16:creationId xmlns:a16="http://schemas.microsoft.com/office/drawing/2014/main" xmlns="" id="{F20B4778-18A5-40F5-8339-D532C04F95FA}"/>
                </a:ext>
              </a:extLst>
            </p:cNvPr>
            <p:cNvCxnSpPr>
              <a:stCxn id="49" idx="2"/>
              <a:endCxn id="48" idx="0"/>
            </p:cNvCxnSpPr>
            <p:nvPr/>
          </p:nvCxnSpPr>
          <p:spPr>
            <a:xfrm rot="5400000">
              <a:off x="6999418" y="905102"/>
              <a:ext cx="246202" cy="157876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Elbow Connector 29">
              <a:extLst>
                <a:ext uri="{FF2B5EF4-FFF2-40B4-BE49-F238E27FC236}">
                  <a16:creationId xmlns:a16="http://schemas.microsoft.com/office/drawing/2014/main" xmlns="" id="{48695E26-474A-44BD-8A24-2E8094A1D9D0}"/>
                </a:ext>
              </a:extLst>
            </p:cNvPr>
            <p:cNvCxnSpPr>
              <a:stCxn id="58" idx="2"/>
              <a:endCxn id="57" idx="1"/>
            </p:cNvCxnSpPr>
            <p:nvPr/>
          </p:nvCxnSpPr>
          <p:spPr>
            <a:xfrm rot="16200000" flipH="1">
              <a:off x="4108836" y="1942175"/>
              <a:ext cx="323672" cy="2084387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30">
              <a:extLst>
                <a:ext uri="{FF2B5EF4-FFF2-40B4-BE49-F238E27FC236}">
                  <a16:creationId xmlns:a16="http://schemas.microsoft.com/office/drawing/2014/main" xmlns="" id="{045827AE-5FB4-4830-A18A-0A2DB78D6E23}"/>
                </a:ext>
              </a:extLst>
            </p:cNvPr>
            <p:cNvCxnSpPr>
              <a:stCxn id="59" idx="2"/>
              <a:endCxn id="57" idx="1"/>
            </p:cNvCxnSpPr>
            <p:nvPr/>
          </p:nvCxnSpPr>
          <p:spPr>
            <a:xfrm rot="16200000" flipH="1">
              <a:off x="4767946" y="2601285"/>
              <a:ext cx="324962" cy="764877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31">
              <a:extLst>
                <a:ext uri="{FF2B5EF4-FFF2-40B4-BE49-F238E27FC236}">
                  <a16:creationId xmlns:a16="http://schemas.microsoft.com/office/drawing/2014/main" xmlns="" id="{68F4A94B-5B2A-42FB-BDE4-03314BD1132C}"/>
                </a:ext>
              </a:extLst>
            </p:cNvPr>
            <p:cNvCxnSpPr>
              <a:stCxn id="60" idx="2"/>
              <a:endCxn id="57" idx="0"/>
            </p:cNvCxnSpPr>
            <p:nvPr/>
          </p:nvCxnSpPr>
          <p:spPr>
            <a:xfrm rot="16200000" flipH="1">
              <a:off x="6062667" y="2512569"/>
              <a:ext cx="166232" cy="783579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32">
              <a:extLst>
                <a:ext uri="{FF2B5EF4-FFF2-40B4-BE49-F238E27FC236}">
                  <a16:creationId xmlns:a16="http://schemas.microsoft.com/office/drawing/2014/main" xmlns="" id="{95A8281B-110F-486A-9A1D-1C4655A59873}"/>
                </a:ext>
              </a:extLst>
            </p:cNvPr>
            <p:cNvCxnSpPr>
              <a:stCxn id="61" idx="2"/>
              <a:endCxn id="57" idx="3"/>
            </p:cNvCxnSpPr>
            <p:nvPr/>
          </p:nvCxnSpPr>
          <p:spPr>
            <a:xfrm rot="16200000" flipH="1">
              <a:off x="7374721" y="2758647"/>
              <a:ext cx="323672" cy="451444"/>
            </a:xfrm>
            <a:prstGeom prst="bentConnector4">
              <a:avLst>
                <a:gd name="adj1" fmla="val 25480"/>
                <a:gd name="adj2" fmla="val 308996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33">
              <a:extLst>
                <a:ext uri="{FF2B5EF4-FFF2-40B4-BE49-F238E27FC236}">
                  <a16:creationId xmlns:a16="http://schemas.microsoft.com/office/drawing/2014/main" xmlns="" id="{9F98453C-373D-4CDC-A1EB-AF20658B7A80}"/>
                </a:ext>
              </a:extLst>
            </p:cNvPr>
            <p:cNvCxnSpPr>
              <a:stCxn id="62" idx="2"/>
              <a:endCxn id="57" idx="3"/>
            </p:cNvCxnSpPr>
            <p:nvPr/>
          </p:nvCxnSpPr>
          <p:spPr>
            <a:xfrm rot="5400000">
              <a:off x="8397591" y="2411056"/>
              <a:ext cx="99837" cy="1370460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3CCCE704-98B7-4C5B-91FE-8209D9C628CC}"/>
                </a:ext>
              </a:extLst>
            </p:cNvPr>
            <p:cNvCxnSpPr>
              <a:stCxn id="54" idx="3"/>
              <a:endCxn id="55" idx="1"/>
            </p:cNvCxnSpPr>
            <p:nvPr/>
          </p:nvCxnSpPr>
          <p:spPr>
            <a:xfrm>
              <a:off x="7318153" y="4045230"/>
              <a:ext cx="201582" cy="9029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xmlns="" id="{AAB09997-F9C9-416E-A30B-79EE8B962298}"/>
                </a:ext>
              </a:extLst>
            </p:cNvPr>
            <p:cNvCxnSpPr>
              <a:stCxn id="54" idx="0"/>
              <a:endCxn id="53" idx="2"/>
            </p:cNvCxnSpPr>
            <p:nvPr/>
          </p:nvCxnSpPr>
          <p:spPr>
            <a:xfrm flipH="1" flipV="1">
              <a:off x="5634037" y="3797658"/>
              <a:ext cx="1" cy="88841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xmlns="" id="{BF37BC60-923B-4E51-870F-274C77FE2D3B}"/>
                </a:ext>
              </a:extLst>
            </p:cNvPr>
            <p:cNvCxnSpPr>
              <a:stCxn id="54" idx="2"/>
              <a:endCxn id="51" idx="0"/>
            </p:cNvCxnSpPr>
            <p:nvPr/>
          </p:nvCxnSpPr>
          <p:spPr>
            <a:xfrm>
              <a:off x="5634038" y="4203958"/>
              <a:ext cx="726182" cy="95292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xmlns="" id="{D7B40699-20DF-45EF-8397-7BC6BBD84AF3}"/>
                </a:ext>
              </a:extLst>
            </p:cNvPr>
            <p:cNvCxnSpPr>
              <a:stCxn id="55" idx="2"/>
              <a:endCxn id="51" idx="0"/>
            </p:cNvCxnSpPr>
            <p:nvPr/>
          </p:nvCxnSpPr>
          <p:spPr>
            <a:xfrm flipH="1">
              <a:off x="6360220" y="4212988"/>
              <a:ext cx="1928315" cy="86262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D120F5AE-F94A-4BBB-B8A8-5C687D56C981}"/>
                </a:ext>
              </a:extLst>
            </p:cNvPr>
            <p:cNvSpPr/>
            <p:nvPr/>
          </p:nvSpPr>
          <p:spPr>
            <a:xfrm>
              <a:off x="2662238" y="1143000"/>
              <a:ext cx="7130256" cy="112474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12DB04C6-FDEC-4B62-B720-5E9EB0F2D02D}"/>
                </a:ext>
              </a:extLst>
            </p:cNvPr>
            <p:cNvSpPr/>
            <p:nvPr/>
          </p:nvSpPr>
          <p:spPr>
            <a:xfrm>
              <a:off x="78681" y="1143000"/>
              <a:ext cx="2222400" cy="112474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cxnSp>
          <p:nvCxnSpPr>
            <p:cNvPr id="32" name="Elbow Connector 42">
              <a:extLst>
                <a:ext uri="{FF2B5EF4-FFF2-40B4-BE49-F238E27FC236}">
                  <a16:creationId xmlns:a16="http://schemas.microsoft.com/office/drawing/2014/main" xmlns="" id="{A4B28E8B-85E9-4498-9B1D-67040FCFB59A}"/>
                </a:ext>
              </a:extLst>
            </p:cNvPr>
            <p:cNvCxnSpPr>
              <a:stCxn id="30" idx="1"/>
              <a:endCxn id="31" idx="3"/>
            </p:cNvCxnSpPr>
            <p:nvPr/>
          </p:nvCxnSpPr>
          <p:spPr>
            <a:xfrm rot="10800000">
              <a:off x="2301081" y="1705372"/>
              <a:ext cx="361156" cy="0"/>
            </a:xfrm>
            <a:prstGeom prst="bentConnector3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F4C61E7A-BED3-4757-9D06-40834660C5A4}"/>
                </a:ext>
              </a:extLst>
            </p:cNvPr>
            <p:cNvSpPr/>
            <p:nvPr/>
          </p:nvSpPr>
          <p:spPr>
            <a:xfrm>
              <a:off x="2672556" y="2381250"/>
              <a:ext cx="7130256" cy="98286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8AB614B8-5B4B-49DE-AA71-5DDECF61AB05}"/>
                </a:ext>
              </a:extLst>
            </p:cNvPr>
            <p:cNvSpPr/>
            <p:nvPr/>
          </p:nvSpPr>
          <p:spPr>
            <a:xfrm>
              <a:off x="78681" y="2381250"/>
              <a:ext cx="2222400" cy="98286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9AEFD00A-3689-40D2-AA19-FF9F7BA05E11}"/>
                </a:ext>
              </a:extLst>
            </p:cNvPr>
            <p:cNvSpPr txBox="1"/>
            <p:nvPr/>
          </p:nvSpPr>
          <p:spPr>
            <a:xfrm>
              <a:off x="279897" y="2670175"/>
              <a:ext cx="1857375" cy="442429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275" b="1" dirty="0" err="1">
                  <a:latin typeface="SutonnyMJ" pitchFamily="2" charset="0"/>
                  <a:cs typeface="SutonnyMJ" pitchFamily="2" charset="0"/>
                </a:rPr>
                <a:t>Rwic</a:t>
              </a:r>
              <a:r>
                <a:rPr lang="en-US" sz="2275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75" b="1" dirty="0" err="1">
                  <a:latin typeface="SutonnyMJ" pitchFamily="2" charset="0"/>
                  <a:cs typeface="SutonnyMJ" pitchFamily="2" charset="0"/>
                </a:rPr>
                <a:t>ch©vq</a:t>
              </a:r>
              <a:endParaRPr lang="en-US" sz="2275" b="1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89F75E2D-749F-4100-98F7-98459575DB07}"/>
                </a:ext>
              </a:extLst>
            </p:cNvPr>
            <p:cNvSpPr/>
            <p:nvPr/>
          </p:nvSpPr>
          <p:spPr>
            <a:xfrm>
              <a:off x="2676426" y="3410545"/>
              <a:ext cx="7130256" cy="2201763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EAC9F2F1-F036-49A6-8A47-053EC45CC765}"/>
                </a:ext>
              </a:extLst>
            </p:cNvPr>
            <p:cNvCxnSpPr>
              <a:stCxn id="17" idx="0"/>
              <a:endCxn id="51" idx="2"/>
            </p:cNvCxnSpPr>
            <p:nvPr/>
          </p:nvCxnSpPr>
          <p:spPr>
            <a:xfrm flipV="1">
              <a:off x="6359575" y="4616709"/>
              <a:ext cx="645" cy="96579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xmlns="" id="{797BC375-FF07-4A8E-9F49-4E1E370C5C9D}"/>
                </a:ext>
              </a:extLst>
            </p:cNvPr>
            <p:cNvCxnSpPr>
              <a:stCxn id="15" idx="0"/>
              <a:endCxn id="17" idx="2"/>
            </p:cNvCxnSpPr>
            <p:nvPr/>
          </p:nvCxnSpPr>
          <p:spPr>
            <a:xfrm flipV="1">
              <a:off x="6359575" y="5030747"/>
              <a:ext cx="0" cy="145595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Elbow Connector 51">
              <a:extLst>
                <a:ext uri="{FF2B5EF4-FFF2-40B4-BE49-F238E27FC236}">
                  <a16:creationId xmlns:a16="http://schemas.microsoft.com/office/drawing/2014/main" xmlns="" id="{02FD90C3-2D88-4A4E-8C35-9E2A536EB37C}"/>
                </a:ext>
              </a:extLst>
            </p:cNvPr>
            <p:cNvCxnSpPr>
              <a:stCxn id="33" idx="1"/>
              <a:endCxn id="34" idx="3"/>
            </p:cNvCxnSpPr>
            <p:nvPr/>
          </p:nvCxnSpPr>
          <p:spPr>
            <a:xfrm rot="10800000">
              <a:off x="2301081" y="2872680"/>
              <a:ext cx="371475" cy="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52">
              <a:extLst>
                <a:ext uri="{FF2B5EF4-FFF2-40B4-BE49-F238E27FC236}">
                  <a16:creationId xmlns:a16="http://schemas.microsoft.com/office/drawing/2014/main" xmlns="" id="{E983D92B-4F5C-4524-8245-56B52CE5A408}"/>
                </a:ext>
              </a:extLst>
            </p:cNvPr>
            <p:cNvCxnSpPr>
              <a:stCxn id="36" idx="1"/>
              <a:endCxn id="37" idx="3"/>
            </p:cNvCxnSpPr>
            <p:nvPr/>
          </p:nvCxnSpPr>
          <p:spPr>
            <a:xfrm rot="10800000">
              <a:off x="2310110" y="4371479"/>
              <a:ext cx="366316" cy="140593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275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724400" y="-76200"/>
            <a:ext cx="4758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AvIZvaxb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xmlns="" id="{39FBCD99-2F73-4953-9E29-6099BBA33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951018"/>
              </p:ext>
            </p:extLst>
          </p:nvPr>
        </p:nvGraphicFramePr>
        <p:xfrm>
          <a:off x="4906566" y="1116044"/>
          <a:ext cx="537735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377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20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নেত্রকোণা</a:t>
                      </a:r>
                      <a:r>
                        <a:rPr lang="as-IN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‡cŠimfvi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wfkb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mvaviY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Z_¨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vejx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2" marR="74302" marT="37102" marB="37102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xmlns="" id="{80ADBA61-107A-410A-8AF3-B47293B06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584058"/>
              </p:ext>
            </p:extLst>
          </p:nvPr>
        </p:nvGraphicFramePr>
        <p:xfrm>
          <a:off x="210246" y="1723560"/>
          <a:ext cx="470663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6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cwiKíbvi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wewfbœ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avc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I ¯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Íimg~n</a:t>
                      </a:r>
                      <a:endParaRPr lang="en-US" sz="2300" b="1" dirty="0">
                        <a:solidFill>
                          <a:srgbClr val="0070C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85" marR="74285" marT="37102" marB="371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xmlns="" id="{2DEE997C-0A59-4562-B9B7-2B48AEAC8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674750"/>
              </p:ext>
            </p:extLst>
          </p:nvPr>
        </p:nvGraphicFramePr>
        <p:xfrm>
          <a:off x="4931073" y="2267874"/>
          <a:ext cx="5561806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5618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 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KvVv‡gv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cwiKíbv)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02" marB="37102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xmlns="" id="{B407D46F-D1AB-4061-B6C1-0F8B52947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772408"/>
              </p:ext>
            </p:extLst>
          </p:nvPr>
        </p:nvGraphicFramePr>
        <p:xfrm>
          <a:off x="4936233" y="4138148"/>
          <a:ext cx="4840783" cy="77531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8407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676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5 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Avw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_©K 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wewb‡qvM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I Kg© cwiKíbv)</a:t>
                      </a:r>
                      <a:endParaRPr lang="en-US" sz="2300" b="1" dirty="0">
                        <a:solidFill>
                          <a:srgbClr val="00B05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1" marR="74301" marT="37135" marB="37135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xmlns="" id="{AF9C41FA-42C1-4767-BBDE-171803033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002333"/>
              </p:ext>
            </p:extLst>
          </p:nvPr>
        </p:nvGraphicFramePr>
        <p:xfrm>
          <a:off x="-130274" y="2848304"/>
          <a:ext cx="5071666" cy="112585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0716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11442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 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f‚wg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cwi‡mev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cwi‡ek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`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y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‡h©vM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e¨e¯’vcbv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bvMwiK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BZ¨vw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`)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2" marR="74302" marT="37148" marB="371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xmlns="" id="{1523661D-2122-40BF-A6DE-CA2C65312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737031"/>
              </p:ext>
            </p:extLst>
          </p:nvPr>
        </p:nvGraphicFramePr>
        <p:xfrm>
          <a:off x="233463" y="5061676"/>
          <a:ext cx="470663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6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bR‡i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vebvmg~n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85" marR="74285" marT="37102" marB="371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4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7010400" y="-76200"/>
            <a:ext cx="2499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iƒcKí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(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SutonnyMJ" pitchFamily="2" charset="0"/>
              </a:rPr>
              <a:t>Vision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CABD803-650D-4A2B-B5AA-7532B1820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825" y="762000"/>
            <a:ext cx="952807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ÒAvMvgx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2036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mv‡ji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g‡a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¨ `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ÿZvi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mv‡_ ¯^”Q I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wbwðZfv‡e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Revew`wnZvg~jK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cŠimfv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cwiPvj‡bi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gva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¨‡g †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cŠimfvevmx‡K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cŠi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cÖvwß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wbwðZ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cŠimfv‡K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A_©‰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bwZKfv‡e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 ¯^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vej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¤^x,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DbœZRxeb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hvc‡bi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/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wWwRUvj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, hvbRUgy³ 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cwi”Qbœ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cwiKwíZ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Av`k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©,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wbivc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` I 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RbevÜe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cŠimfv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wnmv‡e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M‡o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Zzj‡Z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PvBÓ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D32410C-08AD-4919-BBD3-2F19715A0F74}"/>
              </a:ext>
            </a:extLst>
          </p:cNvPr>
          <p:cNvSpPr txBox="1">
            <a:spLocks/>
          </p:cNvSpPr>
          <p:nvPr/>
        </p:nvSpPr>
        <p:spPr>
          <a:xfrm>
            <a:off x="7086600" y="2170953"/>
            <a:ext cx="2704802" cy="35440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>
                <a:latin typeface="SutonnyMJ" pitchFamily="2" charset="0"/>
                <a:cs typeface="SutonnyMJ" pitchFamily="2" charset="0"/>
              </a:rPr>
              <a:t>hvbRUgy³ I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wbivc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moK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eR©¨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vcbv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iBb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nv‡f©w÷s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wkÿvcÖwZôvb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y‡h©vM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vcbv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gvwë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-‡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gvWvj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UªvÝ‡cv‡U©kb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B‡Kv-Uy¨wiRg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cvK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©-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gvV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IqvK-I‡q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I‡q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KvwiMwi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e¨e¯’v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cvewjK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Uq‡jU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wjwbqvi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cvK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©</a:t>
            </a:r>
          </a:p>
        </p:txBody>
      </p:sp>
      <p:grpSp>
        <p:nvGrpSpPr>
          <p:cNvPr id="19" name="Group 25">
            <a:extLst>
              <a:ext uri="{FF2B5EF4-FFF2-40B4-BE49-F238E27FC236}">
                <a16:creationId xmlns:a16="http://schemas.microsoft.com/office/drawing/2014/main" xmlns="" id="{44090179-380C-44D0-9899-61A835341FF7}"/>
              </a:ext>
            </a:extLst>
          </p:cNvPr>
          <p:cNvGrpSpPr/>
          <p:nvPr/>
        </p:nvGrpSpPr>
        <p:grpSpPr bwMode="auto">
          <a:xfrm>
            <a:off x="2124156" y="3440155"/>
            <a:ext cx="1912916" cy="1551775"/>
            <a:chOff x="3345854" y="1626"/>
            <a:chExt cx="1436290" cy="1436290"/>
          </a:xfrm>
          <a:solidFill>
            <a:schemeClr val="accent3"/>
          </a:solidFill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125383CF-80DC-4B24-82C4-904628D5DBBC}"/>
                </a:ext>
              </a:extLst>
            </p:cNvPr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63" dirty="0"/>
                <a:t>Planned, Ideal and Population Friendly Pourashava</a:t>
              </a:r>
            </a:p>
          </p:txBody>
        </p:sp>
        <p:sp>
          <p:nvSpPr>
            <p:cNvPr id="31" name="Oval 4">
              <a:extLst>
                <a:ext uri="{FF2B5EF4-FFF2-40B4-BE49-F238E27FC236}">
                  <a16:creationId xmlns:a16="http://schemas.microsoft.com/office/drawing/2014/main" xmlns="" id="{B955AEB7-9A27-4C44-9A76-BE1E19C4C585}"/>
                </a:ext>
              </a:extLst>
            </p:cNvPr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algn="ctr" defTabSz="43338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25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Donut 28">
            <a:extLst>
              <a:ext uri="{FF2B5EF4-FFF2-40B4-BE49-F238E27FC236}">
                <a16:creationId xmlns:a16="http://schemas.microsoft.com/office/drawing/2014/main" xmlns="" id="{6E0AF8C0-F5D3-4717-B36F-38808D085B77}"/>
              </a:ext>
            </a:extLst>
          </p:cNvPr>
          <p:cNvSpPr/>
          <p:nvPr/>
        </p:nvSpPr>
        <p:spPr bwMode="auto">
          <a:xfrm>
            <a:off x="1098947" y="2694583"/>
            <a:ext cx="3835994" cy="3112392"/>
          </a:xfrm>
          <a:prstGeom prst="donut">
            <a:avLst>
              <a:gd name="adj" fmla="val 3876"/>
            </a:avLst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63">
              <a:solidFill>
                <a:schemeClr val="tx1"/>
              </a:solidFill>
            </a:endParaRPr>
          </a:p>
        </p:txBody>
      </p:sp>
      <p:grpSp>
        <p:nvGrpSpPr>
          <p:cNvPr id="23" name="Group 36">
            <a:extLst>
              <a:ext uri="{FF2B5EF4-FFF2-40B4-BE49-F238E27FC236}">
                <a16:creationId xmlns:a16="http://schemas.microsoft.com/office/drawing/2014/main" xmlns="" id="{B207A18D-84DF-4E45-A0C8-D0AC6B6CED60}"/>
              </a:ext>
            </a:extLst>
          </p:cNvPr>
          <p:cNvGrpSpPr>
            <a:grpSpLocks/>
          </p:cNvGrpSpPr>
          <p:nvPr/>
        </p:nvGrpSpPr>
        <p:grpSpPr bwMode="auto">
          <a:xfrm>
            <a:off x="4061103" y="4244096"/>
            <a:ext cx="1457947" cy="1183128"/>
            <a:chOff x="3345854" y="1626"/>
            <a:chExt cx="1436290" cy="143629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C906479E-A0E3-415E-B060-E590E26D1B05}"/>
                </a:ext>
              </a:extLst>
            </p:cNvPr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138" dirty="0">
                  <a:latin typeface="Arial" pitchFamily="34" charset="0"/>
                  <a:cs typeface="Arial" pitchFamily="34" charset="0"/>
                </a:rPr>
                <a:t>Digital Municipal Services</a:t>
              </a:r>
            </a:p>
          </p:txBody>
        </p:sp>
        <p:sp>
          <p:nvSpPr>
            <p:cNvPr id="25" name="Oval 4">
              <a:extLst>
                <a:ext uri="{FF2B5EF4-FFF2-40B4-BE49-F238E27FC236}">
                  <a16:creationId xmlns:a16="http://schemas.microsoft.com/office/drawing/2014/main" xmlns="" id="{6CE808F3-E379-40A3-B6FF-BBB2137F3BEA}"/>
                </a:ext>
              </a:extLst>
            </p:cNvPr>
            <p:cNvSpPr/>
            <p:nvPr/>
          </p:nvSpPr>
          <p:spPr>
            <a:xfrm>
              <a:off x="3557393" y="210950"/>
              <a:ext cx="1014005" cy="10177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algn="ctr">
                <a:defRPr/>
              </a:pPr>
              <a:endParaRPr lang="en-US" sz="1625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oup 33">
            <a:extLst>
              <a:ext uri="{FF2B5EF4-FFF2-40B4-BE49-F238E27FC236}">
                <a16:creationId xmlns:a16="http://schemas.microsoft.com/office/drawing/2014/main" xmlns="" id="{1D955ED2-E663-4A7F-A371-4E2F74B149D8}"/>
              </a:ext>
            </a:extLst>
          </p:cNvPr>
          <p:cNvGrpSpPr>
            <a:grpSpLocks/>
          </p:cNvGrpSpPr>
          <p:nvPr/>
        </p:nvGrpSpPr>
        <p:grpSpPr bwMode="auto">
          <a:xfrm>
            <a:off x="2212323" y="2098564"/>
            <a:ext cx="1544609" cy="1183127"/>
            <a:chOff x="3518664" y="1626"/>
            <a:chExt cx="1521664" cy="143629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A0F90CFE-14F4-49ED-BC28-BC5814F7C71D}"/>
                </a:ext>
              </a:extLst>
            </p:cNvPr>
            <p:cNvSpPr/>
            <p:nvPr/>
          </p:nvSpPr>
          <p:spPr>
            <a:xfrm>
              <a:off x="3518664" y="1626"/>
              <a:ext cx="1521664" cy="143629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138" dirty="0">
                  <a:latin typeface="Arial" pitchFamily="34" charset="0"/>
                  <a:cs typeface="Arial" pitchFamily="34" charset="0"/>
                </a:rPr>
                <a:t>Economically Self-Sufficient</a:t>
              </a:r>
            </a:p>
          </p:txBody>
        </p:sp>
        <p:sp>
          <p:nvSpPr>
            <p:cNvPr id="27" name="Oval 4">
              <a:extLst>
                <a:ext uri="{FF2B5EF4-FFF2-40B4-BE49-F238E27FC236}">
                  <a16:creationId xmlns:a16="http://schemas.microsoft.com/office/drawing/2014/main" xmlns="" id="{D241F2D5-D9FD-4E1B-AC20-C59D10526B80}"/>
                </a:ext>
              </a:extLst>
            </p:cNvPr>
            <p:cNvSpPr/>
            <p:nvPr/>
          </p:nvSpPr>
          <p:spPr>
            <a:xfrm>
              <a:off x="3556548" y="529448"/>
              <a:ext cx="1015276" cy="380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lIns="12383" tIns="12383" rIns="12383" bIns="12383" spcCol="1270" anchor="ctr"/>
            <a:lstStyle/>
            <a:p>
              <a:pPr algn="ctr">
                <a:defRPr/>
              </a:pPr>
              <a:endParaRPr lang="en-US" sz="1625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oup 29">
            <a:extLst>
              <a:ext uri="{FF2B5EF4-FFF2-40B4-BE49-F238E27FC236}">
                <a16:creationId xmlns:a16="http://schemas.microsoft.com/office/drawing/2014/main" xmlns="" id="{9B759BD8-56A4-4C1B-BE3A-6A071B61AC8A}"/>
              </a:ext>
            </a:extLst>
          </p:cNvPr>
          <p:cNvGrpSpPr>
            <a:grpSpLocks/>
          </p:cNvGrpSpPr>
          <p:nvPr/>
        </p:nvGrpSpPr>
        <p:grpSpPr bwMode="auto">
          <a:xfrm>
            <a:off x="607439" y="4235278"/>
            <a:ext cx="1643684" cy="1183128"/>
            <a:chOff x="3307430" y="-198807"/>
            <a:chExt cx="1530283" cy="143629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64BA7F20-0B1C-4E22-A8AD-9F3B27A203FC}"/>
                </a:ext>
              </a:extLst>
            </p:cNvPr>
            <p:cNvSpPr/>
            <p:nvPr/>
          </p:nvSpPr>
          <p:spPr>
            <a:xfrm>
              <a:off x="3307430" y="-198807"/>
              <a:ext cx="1436204" cy="143629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138" dirty="0">
                  <a:latin typeface="Arial" pitchFamily="34" charset="0"/>
                  <a:cs typeface="Arial" pitchFamily="34" charset="0"/>
                </a:rPr>
                <a:t>Livable Modern Town</a:t>
              </a:r>
            </a:p>
          </p:txBody>
        </p:sp>
        <p:sp>
          <p:nvSpPr>
            <p:cNvPr id="29" name="Oval 4">
              <a:extLst>
                <a:ext uri="{FF2B5EF4-FFF2-40B4-BE49-F238E27FC236}">
                  <a16:creationId xmlns:a16="http://schemas.microsoft.com/office/drawing/2014/main" xmlns="" id="{ADF37BF3-E638-4F54-BFA6-45C9C9A27A6F}"/>
                </a:ext>
              </a:extLst>
            </p:cNvPr>
            <p:cNvSpPr/>
            <p:nvPr/>
          </p:nvSpPr>
          <p:spPr>
            <a:xfrm>
              <a:off x="3345930" y="530119"/>
              <a:ext cx="1491462" cy="380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algn="ctr">
                <a:defRPr/>
              </a:pPr>
              <a:endParaRPr lang="en-US" sz="1625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AD7F18A-2E7B-40B2-B97F-045204F4DEDA}"/>
              </a:ext>
            </a:extLst>
          </p:cNvPr>
          <p:cNvGrpSpPr/>
          <p:nvPr/>
        </p:nvGrpSpPr>
        <p:grpSpPr>
          <a:xfrm>
            <a:off x="161231" y="2057400"/>
            <a:ext cx="3593178" cy="1219200"/>
            <a:chOff x="161231" y="2057400"/>
            <a:chExt cx="3593178" cy="12192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D87B925F-1CFE-4AC2-A30A-B8454FE220B3}"/>
                </a:ext>
              </a:extLst>
            </p:cNvPr>
            <p:cNvSpPr txBox="1"/>
            <p:nvPr/>
          </p:nvSpPr>
          <p:spPr bwMode="auto">
            <a:xfrm>
              <a:off x="161231" y="2057400"/>
              <a:ext cx="2259806" cy="7677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Technical training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Industrial development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High-tech Park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7A14A83C-FF01-42EC-A143-1112E9F0E8D0}"/>
                </a:ext>
              </a:extLst>
            </p:cNvPr>
            <p:cNvSpPr/>
            <p:nvPr/>
          </p:nvSpPr>
          <p:spPr>
            <a:xfrm>
              <a:off x="2209800" y="2125010"/>
              <a:ext cx="1544609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80BE255E-C61D-4C62-AFDF-1C3FBE02A32C}"/>
              </a:ext>
            </a:extLst>
          </p:cNvPr>
          <p:cNvGrpSpPr/>
          <p:nvPr/>
        </p:nvGrpSpPr>
        <p:grpSpPr>
          <a:xfrm>
            <a:off x="406301" y="4247863"/>
            <a:ext cx="2560340" cy="2551683"/>
            <a:chOff x="406301" y="4247863"/>
            <a:chExt cx="2560340" cy="2551683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FDE0376A-C39F-41EC-89F0-8D06CC33DF5D}"/>
                </a:ext>
              </a:extLst>
            </p:cNvPr>
            <p:cNvSpPr/>
            <p:nvPr/>
          </p:nvSpPr>
          <p:spPr>
            <a:xfrm>
              <a:off x="593020" y="4247863"/>
              <a:ext cx="1544609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E997A291-0468-458D-9494-722B89F86F91}"/>
                </a:ext>
              </a:extLst>
            </p:cNvPr>
            <p:cNvSpPr txBox="1"/>
            <p:nvPr/>
          </p:nvSpPr>
          <p:spPr bwMode="auto">
            <a:xfrm>
              <a:off x="406301" y="5131332"/>
              <a:ext cx="2560340" cy="166821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Congestion free safe roads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Improved waste management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Park/playground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Eco-tourism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Water/linear park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Modern  education facilities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80D5040-A1AB-43B3-814A-43380F73615F}"/>
              </a:ext>
            </a:extLst>
          </p:cNvPr>
          <p:cNvGrpSpPr/>
          <p:nvPr/>
        </p:nvGrpSpPr>
        <p:grpSpPr>
          <a:xfrm>
            <a:off x="4037071" y="4247863"/>
            <a:ext cx="3058553" cy="1463050"/>
            <a:chOff x="4037071" y="4247863"/>
            <a:chExt cx="3058553" cy="146305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93A7AC18-82D7-4261-9140-B42A6A83839A}"/>
                </a:ext>
              </a:extLst>
            </p:cNvPr>
            <p:cNvSpPr/>
            <p:nvPr/>
          </p:nvSpPr>
          <p:spPr>
            <a:xfrm>
              <a:off x="4037071" y="4247863"/>
              <a:ext cx="1518438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430F838F-5A38-4247-A0F0-7F1A843C88DB}"/>
                </a:ext>
              </a:extLst>
            </p:cNvPr>
            <p:cNvSpPr txBox="1"/>
            <p:nvPr/>
          </p:nvSpPr>
          <p:spPr bwMode="auto">
            <a:xfrm>
              <a:off x="4341808" y="5168329"/>
              <a:ext cx="2753816" cy="54258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Digitalized  municipal services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Improved disaster management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453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D1E61CA-BF4B-4EB6-9FAD-8711C0A61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54173"/>
            <a:ext cx="5313663" cy="593569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257019" y="71735"/>
            <a:ext cx="4108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xmlns="" id="{99AB2E73-7C5A-43B3-A742-05F51864F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517969"/>
              </p:ext>
            </p:extLst>
          </p:nvPr>
        </p:nvGraphicFramePr>
        <p:xfrm>
          <a:off x="171320" y="588257"/>
          <a:ext cx="3942063" cy="5942212"/>
        </p:xfrm>
        <a:graphic>
          <a:graphicData uri="http://schemas.openxmlformats.org/drawingml/2006/table">
            <a:tbl>
              <a:tblPr/>
              <a:tblGrid>
                <a:gridCol w="5554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66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61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3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27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7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5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প্রশাসনিক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32.68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6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2406.90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46.16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6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139.48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2.68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6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e¨vwYwRK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51.66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0.99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6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13.82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0.27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64.39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1.23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4.87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0.09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74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23.80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0.46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15.05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0.29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400.79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7.31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14.53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0.28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1502.71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28.82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11.83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0.23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4.07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0.08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526.22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10.10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2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BDwUwjwU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mvwf©m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1.38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0.03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94788297"/>
                  </a:ext>
                </a:extLst>
              </a:tr>
              <a:tr h="26520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5214.17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100.00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FEAB602-67C8-4DBE-8385-01D1EE084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071" y="1219200"/>
            <a:ext cx="704948" cy="9526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3879521-67AC-4D88-9D61-A112474A2E21}"/>
              </a:ext>
            </a:extLst>
          </p:cNvPr>
          <p:cNvGrpSpPr/>
          <p:nvPr/>
        </p:nvGrpSpPr>
        <p:grpSpPr>
          <a:xfrm>
            <a:off x="4119242" y="3943207"/>
            <a:ext cx="1601618" cy="2457593"/>
            <a:chOff x="4119242" y="4097243"/>
            <a:chExt cx="1601618" cy="24575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06C0997C-4FFB-433C-8965-1DCB4CD03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19242" y="4097243"/>
              <a:ext cx="1601618" cy="20777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C767A1D5-4905-4527-B87E-278763659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33312" y="6131201"/>
              <a:ext cx="1123707" cy="42363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0086B21-F6B9-48AF-800C-54F812E690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3312" y="3554533"/>
            <a:ext cx="909668" cy="3870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7596AF11-D61A-48F7-A2DF-67A99C807C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8385" y="5497449"/>
            <a:ext cx="1227993" cy="90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50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519602" y="64532"/>
            <a:ext cx="4892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fwel¨r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RbmsL¨v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Awf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¶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 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07DAAC67-E91C-4BF2-A1BF-C5F7694CD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644750"/>
              </p:ext>
            </p:extLst>
          </p:nvPr>
        </p:nvGraphicFramePr>
        <p:xfrm>
          <a:off x="457200" y="1219200"/>
          <a:ext cx="9031287" cy="3161241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36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89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289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264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2011 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weweGm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2011)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2016 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</a:t>
                      </a:r>
                      <a:r>
                        <a:rPr lang="en-US" sz="2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‡</a:t>
                      </a:r>
                      <a:r>
                        <a:rPr lang="en-US" sz="2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/>
                          <a:ea typeface="+mn-ea"/>
                          <a:cs typeface="+mn-cs"/>
                        </a:rPr>
                        <a:t>¶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wcZ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2026 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</a:t>
                      </a:r>
                      <a:r>
                        <a:rPr lang="en-US" sz="2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‡</a:t>
                      </a:r>
                      <a:r>
                        <a:rPr lang="en-US" sz="2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/>
                          <a:ea typeface="+mn-ea"/>
                          <a:cs typeface="+mn-cs"/>
                        </a:rPr>
                        <a:t>¶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wcZ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2036 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</a:t>
                      </a:r>
                      <a:r>
                        <a:rPr lang="en-US" sz="2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‡</a:t>
                      </a:r>
                      <a:r>
                        <a:rPr lang="en-US" sz="2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/>
                          <a:ea typeface="+mn-ea"/>
                          <a:cs typeface="+mn-cs"/>
                        </a:rPr>
                        <a:t>¶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wcZ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22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91,936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1,00,683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1,26,375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1,58,639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2248"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4,374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4,790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6,012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7,547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2248"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18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rgbClr val="005024"/>
                          </a:solidFill>
                          <a:latin typeface="SutonnyMJ" pitchFamily="2" charset="0"/>
                          <a:cs typeface="SutonnyMJ" pitchFamily="2" charset="0"/>
                        </a:rPr>
                        <a:t>20 </a:t>
                      </a:r>
                      <a:r>
                        <a:rPr lang="en-US" sz="2000" b="0" dirty="0" err="1">
                          <a:solidFill>
                            <a:srgbClr val="005024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rgbClr val="005024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rgbClr val="005024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rgbClr val="005024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rgbClr val="005024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2000" b="0" dirty="0">
                          <a:solidFill>
                            <a:srgbClr val="005024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25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31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48398544"/>
                  </a:ext>
                </a:extLst>
              </a:tr>
            </a:tbl>
          </a:graphicData>
        </a:graphic>
      </p:graphicFrame>
      <p:sp>
        <p:nvSpPr>
          <p:cNvPr id="18" name="Rectangle 1">
            <a:extLst>
              <a:ext uri="{FF2B5EF4-FFF2-40B4-BE49-F238E27FC236}">
                <a16:creationId xmlns:a16="http://schemas.microsoft.com/office/drawing/2014/main" xmlns="" id="{332422D1-9DCF-47D5-B14B-4B27DB394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529549"/>
            <a:ext cx="4191000" cy="383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5054" tIns="37527" rIns="75054" bIns="37527" anchor="ctr">
            <a:spAutoFit/>
          </a:bodyPr>
          <a:lstStyle/>
          <a:p>
            <a:pPr>
              <a:defRPr/>
            </a:pPr>
            <a:r>
              <a:rPr lang="en-US" sz="2000" b="1" kern="1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Growth </a:t>
            </a:r>
            <a:r>
              <a:rPr lang="en-US" sz="2000" b="1" kern="1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Rate </a:t>
            </a:r>
            <a:r>
              <a:rPr lang="en-US" sz="2000" b="1" kern="1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2.3   </a:t>
            </a:r>
            <a:r>
              <a:rPr lang="en-US" sz="1600" i="1" kern="1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(Source: BBS, 2011)</a:t>
            </a:r>
            <a:endParaRPr lang="en-US" sz="1600" i="1" kern="100" dirty="0"/>
          </a:p>
        </p:txBody>
      </p:sp>
    </p:spTree>
    <p:extLst>
      <p:ext uri="{BB962C8B-B14F-4D97-AF65-F5344CB8AC3E}">
        <p14:creationId xmlns:p14="http://schemas.microsoft.com/office/powerpoint/2010/main" val="4157925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334000" y="-52955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avcmg~n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08B892DB-A83F-40F8-8060-627C5668D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497724"/>
              </p:ext>
            </p:extLst>
          </p:nvPr>
        </p:nvGraphicFramePr>
        <p:xfrm>
          <a:off x="534572" y="1078896"/>
          <a:ext cx="8878888" cy="4902994"/>
        </p:xfrm>
        <a:graphic>
          <a:graphicData uri="http://schemas.openxmlformats.org/drawingml/2006/table">
            <a:tbl>
              <a:tblPr/>
              <a:tblGrid>
                <a:gridCol w="22210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577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62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 eQi †gqvw` cwiKíbv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K) KvVv‡gv cwiKíbv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(Structure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81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10 eQi †gqvw` cwiKíbv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L) f‚wg e¨envi cwiKíbv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(Landuse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M) moK I †hvMv‡hvM e¨e¯’v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(Traffic &amp; Transportation Management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cwi‡mev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(Drainage &amp; Utility Services Plan)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O)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cwi‡ek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`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y‡h©vM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e¨e¯’vcbv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Environmental &amp; Disaster Management Plan)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P)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bvMwiK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(Urban Services Plan)</a:t>
                      </a: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63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5 eQi †gqvw` cwiKíbv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 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Q)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Avw_©K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wewb‡qvM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(Financial Investment Plan)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R) Kg©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(Action Plan)</a:t>
                      </a: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4615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96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20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7EBE5731-742C-481A-831A-A6E416F1C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514600"/>
            <a:ext cx="446641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en-US" sz="4800" b="1" dirty="0">
                <a:latin typeface="SutonnyMJ" pitchFamily="2" charset="0"/>
                <a:cs typeface="SutonnyMJ" pitchFamily="2" charset="0"/>
              </a:rPr>
              <a:t>KvVv‡gv cwiKíbv</a:t>
            </a:r>
          </a:p>
          <a:p>
            <a:pPr algn="ctr" eaLnBrk="1" hangingPunct="1"/>
            <a:r>
              <a:rPr lang="en-US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Plan</a:t>
            </a:r>
            <a:r>
              <a:rPr lang="en-US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4092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331536" y="-58578"/>
            <a:ext cx="50738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KvVv‡gv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E87BD9C-D07F-432A-BFE6-8D3AA0EBA2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8093" r="5994" b="21216"/>
          <a:stretch/>
        </p:blipFill>
        <p:spPr>
          <a:xfrm>
            <a:off x="4648200" y="597957"/>
            <a:ext cx="5071539" cy="5823616"/>
          </a:xfrm>
          <a:prstGeom prst="rect">
            <a:avLst/>
          </a:prstGeom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xmlns="" id="{3E745D80-F684-4A41-9F41-72C3AA694205}"/>
              </a:ext>
            </a:extLst>
          </p:cNvPr>
          <p:cNvGrpSpPr/>
          <p:nvPr/>
        </p:nvGrpSpPr>
        <p:grpSpPr>
          <a:xfrm>
            <a:off x="2819400" y="4267200"/>
            <a:ext cx="4233462" cy="2130934"/>
            <a:chOff x="3218896" y="4370623"/>
            <a:chExt cx="4233462" cy="21309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2493F983-CB73-4DF8-BC74-4CE20813D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18896" y="4800600"/>
              <a:ext cx="2208518" cy="159987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FA5CF196-B9E5-4BA3-9609-907404ED4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57798" y="5678597"/>
              <a:ext cx="2194560" cy="82296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72F5A920-42AB-4873-9799-BDD179ECE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8896" y="4370623"/>
              <a:ext cx="1429304" cy="408373"/>
            </a:xfrm>
            <a:prstGeom prst="rect">
              <a:avLst/>
            </a:prstGeom>
          </p:spPr>
        </p:pic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308EA04C-1CE2-42D5-A1A1-985AF0B84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945699"/>
              </p:ext>
            </p:extLst>
          </p:nvPr>
        </p:nvGraphicFramePr>
        <p:xfrm>
          <a:off x="519332" y="575604"/>
          <a:ext cx="3824068" cy="3322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90468">
                  <a:extLst>
                    <a:ext uri="{9D8B030D-6E8A-4147-A177-3AD203B41FA5}">
                      <a16:colId xmlns:a16="http://schemas.microsoft.com/office/drawing/2014/main" xmlns="" val="132495780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10620196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1478019708"/>
                    </a:ext>
                  </a:extLst>
                </a:gridCol>
              </a:tblGrid>
              <a:tr h="338796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Rv‡bi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Gwiqv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3209907177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g~j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859.08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16.48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091218529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cªvšÍxq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112.83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2.16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786492807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MÖvgxY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emwZ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1407.79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27.09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963858602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cwienb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bUIqvK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129.66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2.39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451536949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112.83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1.92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971064021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Rjvavi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521.42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10.00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4186985666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2083.39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39.96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672498852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5214.17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100.0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65488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811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7EBE5731-742C-481A-831A-A6E416F1C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514600"/>
            <a:ext cx="446641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pt-BR" altLang="en-US" sz="4800" b="1" dirty="0">
                <a:latin typeface="SutonnyMJ" pitchFamily="2" charset="0"/>
                <a:cs typeface="SutonnyMJ" pitchFamily="2" charset="0"/>
              </a:rPr>
              <a:t>f‚wg e¨envi cwiKíbv</a:t>
            </a:r>
          </a:p>
          <a:p>
            <a:pPr algn="ctr"/>
            <a:r>
              <a:rPr lang="pt-BR" altLang="en-US" sz="4800" b="1" dirty="0">
                <a:latin typeface="+mj-lt"/>
                <a:cs typeface="SutonnyMJ" pitchFamily="2" charset="0"/>
              </a:rPr>
              <a:t>(Landuse Plan)</a:t>
            </a:r>
          </a:p>
        </p:txBody>
      </p:sp>
    </p:spTree>
    <p:extLst>
      <p:ext uri="{BB962C8B-B14F-4D97-AF65-F5344CB8AC3E}">
        <p14:creationId xmlns:p14="http://schemas.microsoft.com/office/powerpoint/2010/main" val="2554450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E60FBF2-ECDC-4837-8C82-64841A40FF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8407" r="5994" b="21320"/>
          <a:stretch/>
        </p:blipFill>
        <p:spPr>
          <a:xfrm>
            <a:off x="4788945" y="540603"/>
            <a:ext cx="5117055" cy="588403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045113" y="29897"/>
            <a:ext cx="5367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8DF8C3EE-E1AC-48E5-B364-B08587B2A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847869"/>
              </p:ext>
            </p:extLst>
          </p:nvPr>
        </p:nvGraphicFramePr>
        <p:xfrm>
          <a:off x="267101" y="602152"/>
          <a:ext cx="3911005" cy="5836190"/>
        </p:xfrm>
        <a:graphic>
          <a:graphicData uri="http://schemas.openxmlformats.org/drawingml/2006/table">
            <a:tbl>
              <a:tblPr/>
              <a:tblGrid>
                <a:gridCol w="551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50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81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6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39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0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63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32.68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rgbClr val="00B050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B05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latin typeface="SutonnyMJ"/>
                        </a:rPr>
                        <a:t>1823.49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latin typeface="SutonnyMJ"/>
                        </a:rPr>
                        <a:t>34.97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moK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¯’v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432.85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8.30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e¨vwYwRK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76.66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31.27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84.39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14.87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7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93.80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30.10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400.79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7.69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25.88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SutonnyMJ"/>
                        </a:rPr>
                        <a:t>1602.71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SutonnyMJ"/>
                        </a:rPr>
                        <a:t>30.74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11.83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12.07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526.22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BDwUwjwU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mvwf©m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14.56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0.28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08708824"/>
                  </a:ext>
                </a:extLst>
              </a:tr>
              <a:tr h="26634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5214.17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grpSp>
        <p:nvGrpSpPr>
          <p:cNvPr id="2" name="Group 8">
            <a:extLst>
              <a:ext uri="{FF2B5EF4-FFF2-40B4-BE49-F238E27FC236}">
                <a16:creationId xmlns:a16="http://schemas.microsoft.com/office/drawing/2014/main" xmlns="" id="{54529BB5-DD3C-4E07-94EF-B644EAF48A16}"/>
              </a:ext>
            </a:extLst>
          </p:cNvPr>
          <p:cNvGrpSpPr/>
          <p:nvPr/>
        </p:nvGrpSpPr>
        <p:grpSpPr>
          <a:xfrm>
            <a:off x="4178105" y="4053337"/>
            <a:ext cx="3213295" cy="2378503"/>
            <a:chOff x="2415178" y="4053336"/>
            <a:chExt cx="3948082" cy="23821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54680007-03B9-436E-82E2-37B2C844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5178" y="4475872"/>
              <a:ext cx="2046851" cy="195959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D2D1FD2B-7336-4AAE-9985-30F24A557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470"/>
            <a:stretch/>
          </p:blipFill>
          <p:spPr>
            <a:xfrm>
              <a:off x="4339630" y="5375453"/>
              <a:ext cx="2023630" cy="103891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AE0A25D0-9901-4700-9336-040DAC394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88134" y="4053336"/>
              <a:ext cx="1160009" cy="295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4173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EEF3ECF-8C97-4341-B19F-39B935E96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0427"/>
            <a:ext cx="4953000" cy="59356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E60FBF2-ECDC-4837-8C82-64841A40FF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8407" r="5994" b="21320"/>
          <a:stretch/>
        </p:blipFill>
        <p:spPr>
          <a:xfrm>
            <a:off x="5029200" y="540603"/>
            <a:ext cx="4888455" cy="588403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081592" y="0"/>
            <a:ext cx="5277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cwieZ©b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2" name="Group 8">
            <a:extLst>
              <a:ext uri="{FF2B5EF4-FFF2-40B4-BE49-F238E27FC236}">
                <a16:creationId xmlns:a16="http://schemas.microsoft.com/office/drawing/2014/main" xmlns="" id="{54529BB5-DD3C-4E07-94EF-B644EAF48A16}"/>
              </a:ext>
            </a:extLst>
          </p:cNvPr>
          <p:cNvGrpSpPr/>
          <p:nvPr/>
        </p:nvGrpSpPr>
        <p:grpSpPr>
          <a:xfrm>
            <a:off x="4330505" y="4053337"/>
            <a:ext cx="3213295" cy="2378503"/>
            <a:chOff x="2415178" y="4053336"/>
            <a:chExt cx="3948082" cy="23821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54680007-03B9-436E-82E2-37B2C844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5178" y="4475872"/>
              <a:ext cx="2046851" cy="195959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D2D1FD2B-7336-4AAE-9985-30F24A557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7470"/>
            <a:stretch/>
          </p:blipFill>
          <p:spPr>
            <a:xfrm>
              <a:off x="4339630" y="5375453"/>
              <a:ext cx="2023630" cy="103891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AE0A25D0-9901-4700-9336-040DAC394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88134" y="4053336"/>
              <a:ext cx="1160009" cy="295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1182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600" b="1" dirty="0" err="1">
                <a:latin typeface="SutonnyMJ" pitchFamily="2" charset="0"/>
                <a:cs typeface="SutonnyMJ" pitchFamily="2" charset="0"/>
              </a:rPr>
              <a:t>moK</a:t>
            </a:r>
            <a:r>
              <a:rPr lang="en-US" altLang="en-US" sz="3600" b="1" dirty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altLang="en-US" sz="3600" b="1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altLang="en-US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600" b="1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3600" b="1" dirty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altLang="en-US" sz="3600" b="1" dirty="0" err="1">
                <a:latin typeface="SutonnyMJ" pitchFamily="2" charset="0"/>
                <a:cs typeface="SutonnyMJ" pitchFamily="2" charset="0"/>
              </a:rPr>
              <a:t>cwiKíbv</a:t>
            </a:r>
            <a:endParaRPr lang="en-US" altLang="en-US" sz="3600" b="1" dirty="0">
              <a:latin typeface="SutonnyMJ" pitchFamily="2" charset="0"/>
              <a:cs typeface="SutonnyMJ" pitchFamily="2" charset="0"/>
            </a:endParaRPr>
          </a:p>
          <a:p>
            <a:pPr algn="ctr" eaLnBrk="1" hangingPunct="1"/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(Traffic &amp; Transportation Management Plan)</a:t>
            </a:r>
          </a:p>
        </p:txBody>
      </p:sp>
    </p:spTree>
    <p:extLst>
      <p:ext uri="{BB962C8B-B14F-4D97-AF65-F5344CB8AC3E}">
        <p14:creationId xmlns:p14="http://schemas.microsoft.com/office/powerpoint/2010/main" val="2417440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72844" y="57606"/>
            <a:ext cx="4435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cÖKí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GjvKv‡Z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mo‡Ki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Ûi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509B4547-E637-43EB-A564-38ECBDD3C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780914"/>
              </p:ext>
            </p:extLst>
          </p:nvPr>
        </p:nvGraphicFramePr>
        <p:xfrm>
          <a:off x="609600" y="1468965"/>
          <a:ext cx="8802688" cy="356800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924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84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cÖk¯</a:t>
                      </a:r>
                      <a:r>
                        <a:rPr lang="en-US" sz="2000" dirty="0" err="1" smtClean="0">
                          <a:latin typeface="SutonnyMJ"/>
                          <a:cs typeface="SutonnyMJ" pitchFamily="2" charset="0"/>
                        </a:rPr>
                        <a:t>ZK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i‡Yi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dzU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wbg©v‡Yi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dzU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RvZxq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AvÂwjK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gnvmoK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36-45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40-50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18-20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30-40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12-15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25-30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6-8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dzUcv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8-10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evBmvB‡Kj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3-5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:a16="http://schemas.microsoft.com/office/drawing/2014/main" xmlns="" id="{71334742-EAD3-44CC-BD43-50491B98D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117068"/>
            <a:ext cx="19883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RHD</a:t>
            </a:r>
          </a:p>
        </p:txBody>
      </p:sp>
    </p:spTree>
    <p:extLst>
      <p:ext uri="{BB962C8B-B14F-4D97-AF65-F5344CB8AC3E}">
        <p14:creationId xmlns:p14="http://schemas.microsoft.com/office/powerpoint/2010/main" val="3286845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9D9F0DE-DB1F-43B7-967D-83E275FDE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225" y="640453"/>
            <a:ext cx="5438775" cy="571717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871632" y="-52955"/>
            <a:ext cx="5577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wPÎ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B764F538-F855-4BDD-AC61-1C332B4A6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805210"/>
              </p:ext>
            </p:extLst>
          </p:nvPr>
        </p:nvGraphicFramePr>
        <p:xfrm>
          <a:off x="355209" y="1424580"/>
          <a:ext cx="4112016" cy="253061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70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02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17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26756"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5.59 </a:t>
                      </a:r>
                      <a:r>
                        <a:rPr lang="en-US" sz="2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6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132.41 </a:t>
                      </a:r>
                      <a:r>
                        <a:rPr lang="en-US" sz="2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6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mwg-cvKv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16.38 </a:t>
                      </a:r>
                      <a:r>
                        <a:rPr lang="en-US" sz="2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0348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gvU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154.38 </a:t>
                      </a:r>
                      <a:r>
                        <a:rPr lang="en-US" sz="2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E0A673B-0E15-4C87-B4ED-3ED962174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5029200"/>
            <a:ext cx="2311078" cy="136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49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570842" y="147935"/>
            <a:ext cx="4862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mgm¨vmg~n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3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532F463-C125-4072-80DE-0E12CD127C0F}"/>
              </a:ext>
            </a:extLst>
          </p:cNvPr>
          <p:cNvSpPr txBox="1"/>
          <p:nvPr/>
        </p:nvSpPr>
        <p:spPr>
          <a:xfrm>
            <a:off x="533400" y="685800"/>
            <a:ext cx="8878888" cy="6046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Dc‡i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ewY©Z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nqwb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Zzjbvq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AcÖZzj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mv‡_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I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Reªv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wms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c`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Pvix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‡`i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wewNœZ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ewkifvM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20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dz‡Ui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Kg (60% Gi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15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dz‡Ui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Kg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‡¯’i)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wewNœZ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B›Uvi‡mKk‡b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hvbRU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j‡M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mo‡K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wi·v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f¨vb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bwQgb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Kwigb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GKmv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PjvP‡ji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Kg©ÿgZv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A‡bKvs‡k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mvBbGR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+mj-lt"/>
                <a:cs typeface="SutonnyMJ" pitchFamily="2" charset="0"/>
              </a:rPr>
              <a:t>(Road Signage and markings)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wgwWqvb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Avjv`vfv‡e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Zzjbvq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UªvK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Uvwg©bv‡ji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mvBR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A‡bK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Kg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vgv‡bvi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wba©vwiZ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5905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015013" y="216932"/>
            <a:ext cx="6362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mgvavb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5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E5EA207-83F3-4F3C-94D0-7D4CA701A4E4}"/>
              </a:ext>
            </a:extLst>
          </p:cNvPr>
          <p:cNvSpPr txBox="1"/>
          <p:nvPr/>
        </p:nvSpPr>
        <p:spPr>
          <a:xfrm>
            <a:off x="606575" y="1098362"/>
            <a:ext cx="88788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¯’v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h_vh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bUIqvK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ˆ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mv‡_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I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Reªv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wms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kÖYxweb¨vm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B›Uvi‡mKkb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mo‡K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eo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hvbevnb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mvBbGR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+mj-lt"/>
                <a:cs typeface="SutonnyMJ" pitchFamily="2" charset="0"/>
              </a:rPr>
              <a:t>(Road Signage and markings)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†e,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UªvK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Uvwg©bvj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11759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426D733-591C-4D05-BBC6-9613F2E09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705" y="539261"/>
            <a:ext cx="5093495" cy="58823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EAC846D-5373-4348-B9B9-F22BACD7F2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6" t="8544" r="5964" b="20989"/>
          <a:stretch/>
        </p:blipFill>
        <p:spPr>
          <a:xfrm>
            <a:off x="4495800" y="524885"/>
            <a:ext cx="5093495" cy="5873294"/>
          </a:xfrm>
          <a:prstGeom prst="rect">
            <a:avLst/>
          </a:prstGeom>
          <a:ln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4904620" y="63220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7971F220-A2ED-411A-8BE7-55AF5010F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044602"/>
              </p:ext>
            </p:extLst>
          </p:nvPr>
        </p:nvGraphicFramePr>
        <p:xfrm>
          <a:off x="152400" y="1676400"/>
          <a:ext cx="4191000" cy="341093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417072265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4008770323"/>
                    </a:ext>
                  </a:extLst>
                </a:gridCol>
              </a:tblGrid>
              <a:tr h="5880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mo‡Ki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12445836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6.20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37962241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17.58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110084"/>
                  </a:ext>
                </a:extLst>
              </a:tr>
              <a:tr h="4529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31.96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203650"/>
                  </a:ext>
                </a:extLst>
              </a:tr>
              <a:tr h="4529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138.21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63407435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dzUcv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193.95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27797208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evBmvB‡Kj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>
                          <a:latin typeface="SutonnyMJ" pitchFamily="2" charset="0"/>
                          <a:cs typeface="SutonnyMJ" pitchFamily="2" charset="0"/>
                        </a:rPr>
                        <a:t>30.00</a:t>
                      </a:r>
                    </a:p>
                    <a:p>
                      <a:pPr algn="ctr"/>
                      <a:r>
                        <a:rPr lang="en-US" sz="2000" smtClean="0"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cwieZ©b‡hvM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¨)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8902869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AE1F7D8D-A91F-4480-83C6-6B5FF647D6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432" y="4090736"/>
            <a:ext cx="2555294" cy="217627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1D7EC89F-1802-4419-8B6F-8CA4F8F1E4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0" y="622617"/>
            <a:ext cx="4200205" cy="44065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F5F631C-0D48-4051-A764-36D9F32A2C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7800" y="762000"/>
            <a:ext cx="4292221" cy="5042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3E997C9-42E5-4037-AFE6-B2F28A8AFA83}"/>
              </a:ext>
            </a:extLst>
          </p:cNvPr>
          <p:cNvSpPr/>
          <p:nvPr/>
        </p:nvSpPr>
        <p:spPr>
          <a:xfrm rot="19938498">
            <a:off x="4383782" y="4616704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To </a:t>
            </a:r>
            <a:r>
              <a:rPr lang="en-US" sz="1200" b="1" dirty="0" err="1">
                <a:solidFill>
                  <a:schemeClr val="tx1"/>
                </a:solidFill>
              </a:rPr>
              <a:t>Shamganj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669FDA9-0A2E-4B6C-BCC1-80715FDCEA8D}"/>
              </a:ext>
            </a:extLst>
          </p:cNvPr>
          <p:cNvSpPr/>
          <p:nvPr/>
        </p:nvSpPr>
        <p:spPr>
          <a:xfrm rot="16200000">
            <a:off x="6867255" y="5652599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To </a:t>
            </a:r>
            <a:r>
              <a:rPr lang="en-US" sz="1200" b="1" dirty="0" err="1">
                <a:solidFill>
                  <a:schemeClr val="tx1"/>
                </a:solidFill>
              </a:rPr>
              <a:t>Kendua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0786F08B-724E-4CF0-90AE-BCDD73530741}"/>
              </a:ext>
            </a:extLst>
          </p:cNvPr>
          <p:cNvSpPr/>
          <p:nvPr/>
        </p:nvSpPr>
        <p:spPr>
          <a:xfrm rot="3260216">
            <a:off x="7276481" y="5536100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To Madan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0929789-E6AA-47E5-971F-F7180DCE5D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198" y="746771"/>
            <a:ext cx="4383090" cy="521793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49FCFE9B-9161-4A15-93CC-26F191E658B0}"/>
              </a:ext>
            </a:extLst>
          </p:cNvPr>
          <p:cNvSpPr/>
          <p:nvPr/>
        </p:nvSpPr>
        <p:spPr>
          <a:xfrm rot="2031990">
            <a:off x="4499201" y="663984"/>
            <a:ext cx="973272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To </a:t>
            </a:r>
            <a:r>
              <a:rPr lang="en-US" sz="1200" b="1" dirty="0" err="1">
                <a:solidFill>
                  <a:schemeClr val="tx1"/>
                </a:solidFill>
              </a:rPr>
              <a:t>Kayria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0D93109E-FF64-43A9-8925-53F807780DEC}"/>
              </a:ext>
            </a:extLst>
          </p:cNvPr>
          <p:cNvSpPr/>
          <p:nvPr/>
        </p:nvSpPr>
        <p:spPr>
          <a:xfrm rot="2031990">
            <a:off x="4013013" y="1907423"/>
            <a:ext cx="116889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To </a:t>
            </a:r>
            <a:r>
              <a:rPr lang="en-US" sz="1200" b="1" dirty="0" err="1">
                <a:solidFill>
                  <a:schemeClr val="tx1"/>
                </a:solidFill>
              </a:rPr>
              <a:t>Purbadhala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4F0EF239-A05D-4D60-9FC3-B0CC07564C6C}"/>
              </a:ext>
            </a:extLst>
          </p:cNvPr>
          <p:cNvSpPr/>
          <p:nvPr/>
        </p:nvSpPr>
        <p:spPr>
          <a:xfrm rot="14992611">
            <a:off x="7570746" y="596303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To </a:t>
            </a:r>
            <a:r>
              <a:rPr lang="en-US" sz="1100" b="1" dirty="0" err="1">
                <a:solidFill>
                  <a:schemeClr val="tx1"/>
                </a:solidFill>
              </a:rPr>
              <a:t>Chachua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E05B9E61-34FF-4899-B494-8C576B8151AC}"/>
              </a:ext>
            </a:extLst>
          </p:cNvPr>
          <p:cNvSpPr/>
          <p:nvPr/>
        </p:nvSpPr>
        <p:spPr>
          <a:xfrm rot="17301561">
            <a:off x="8300131" y="748429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To </a:t>
            </a:r>
            <a:r>
              <a:rPr lang="en-US" sz="1100" b="1" dirty="0" err="1">
                <a:solidFill>
                  <a:schemeClr val="tx1"/>
                </a:solidFill>
              </a:rPr>
              <a:t>Nazirpur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EE7A8538-E81E-470A-8AA3-C6137AD1A24F}"/>
              </a:ext>
            </a:extLst>
          </p:cNvPr>
          <p:cNvSpPr/>
          <p:nvPr/>
        </p:nvSpPr>
        <p:spPr>
          <a:xfrm rot="19823089">
            <a:off x="8978384" y="1524663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To </a:t>
            </a:r>
            <a:r>
              <a:rPr lang="en-US" sz="1100" b="1" dirty="0" err="1">
                <a:solidFill>
                  <a:schemeClr val="tx1"/>
                </a:solidFill>
              </a:rPr>
              <a:t>Mohonganj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C3F8F8FC-3083-4BF1-9637-116C3CDEAAA5}"/>
              </a:ext>
            </a:extLst>
          </p:cNvPr>
          <p:cNvSpPr/>
          <p:nvPr/>
        </p:nvSpPr>
        <p:spPr>
          <a:xfrm rot="1725423">
            <a:off x="9045959" y="4572732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To </a:t>
            </a:r>
            <a:r>
              <a:rPr lang="en-US" sz="1100" b="1" dirty="0" err="1">
                <a:solidFill>
                  <a:schemeClr val="tx1"/>
                </a:solidFill>
              </a:rPr>
              <a:t>Aatpara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E151E9F2-B3C9-4F97-9AB0-94AB3A1483E0}"/>
              </a:ext>
            </a:extLst>
          </p:cNvPr>
          <p:cNvSpPr/>
          <p:nvPr/>
        </p:nvSpPr>
        <p:spPr>
          <a:xfrm rot="2281606">
            <a:off x="9056728" y="4999556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To </a:t>
            </a:r>
            <a:r>
              <a:rPr lang="en-US" sz="1100" b="1" dirty="0" err="1">
                <a:solidFill>
                  <a:schemeClr val="tx1"/>
                </a:solidFill>
              </a:rPr>
              <a:t>Kishoreganj</a:t>
            </a:r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25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1883BC3B-9EEC-4233-84C0-E780BFD89020}"/>
              </a:ext>
            </a:extLst>
          </p:cNvPr>
          <p:cNvGrpSpPr/>
          <p:nvPr/>
        </p:nvGrpSpPr>
        <p:grpSpPr>
          <a:xfrm>
            <a:off x="602709" y="2947867"/>
            <a:ext cx="8810716" cy="3452933"/>
            <a:chOff x="601572" y="2970219"/>
            <a:chExt cx="8810716" cy="3452933"/>
          </a:xfrm>
        </p:grpSpPr>
        <p:pic>
          <p:nvPicPr>
            <p:cNvPr id="15" name="Picture 14" descr="E:\salam\UGIIP-III\Final report\Chapainawabganj\report\map and pic\1.jpg"/>
            <p:cNvPicPr/>
            <p:nvPr/>
          </p:nvPicPr>
          <p:blipFill>
            <a:blip r:embed="rId3"/>
            <a:srcRect l="8974" r="6613" b="5769"/>
            <a:stretch>
              <a:fillRect/>
            </a:stretch>
          </p:blipFill>
          <p:spPr bwMode="auto">
            <a:xfrm>
              <a:off x="601572" y="2971799"/>
              <a:ext cx="8810716" cy="3451353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AD50F30D-089D-4103-A88C-0774A564B361}"/>
                </a:ext>
              </a:extLst>
            </p:cNvPr>
            <p:cNvSpPr txBox="1"/>
            <p:nvPr/>
          </p:nvSpPr>
          <p:spPr>
            <a:xfrm>
              <a:off x="3759887" y="2970219"/>
              <a:ext cx="1444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Primary Road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901905" y="20783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761024" y="547861"/>
            <a:ext cx="48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solidFill>
                  <a:srgbClr val="00B050"/>
                </a:solidFill>
                <a:latin typeface="SutonnyMJ"/>
                <a:cs typeface="SutonnyMJ" pitchFamily="2" charset="0"/>
              </a:rPr>
              <a:t>Z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iv¯</a:t>
            </a:r>
            <a:r>
              <a:rPr lang="en-US" sz="2600" b="1" dirty="0" err="1" smtClean="0">
                <a:solidFill>
                  <a:srgbClr val="00B050"/>
                </a:solidFill>
                <a:latin typeface="SutonnyMJ"/>
                <a:cs typeface="SutonnyMJ" pitchFamily="2" charset="0"/>
              </a:rPr>
              <a:t>Z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vi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147034"/>
              </p:ext>
            </p:extLst>
          </p:nvPr>
        </p:nvGraphicFramePr>
        <p:xfrm>
          <a:off x="601572" y="1025843"/>
          <a:ext cx="2827428" cy="189543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8274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231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3119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3119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7108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7108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9C3D8B2-DEBF-4194-8BBD-171F62E04429}"/>
              </a:ext>
            </a:extLst>
          </p:cNvPr>
          <p:cNvGrpSpPr/>
          <p:nvPr/>
        </p:nvGrpSpPr>
        <p:grpSpPr>
          <a:xfrm>
            <a:off x="602709" y="2934306"/>
            <a:ext cx="8783116" cy="3467243"/>
            <a:chOff x="601572" y="2921273"/>
            <a:chExt cx="8783116" cy="3467243"/>
          </a:xfrm>
        </p:grpSpPr>
        <p:pic>
          <p:nvPicPr>
            <p:cNvPr id="16" name="Picture 15" descr="E:\salam\UGIIP-III\Final report\Chapainawabganj\report\map and pic\2.jpg"/>
            <p:cNvPicPr/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1572" y="2932127"/>
              <a:ext cx="8783116" cy="3456389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A5EDE606-4C37-42C9-A3C6-5D1E0434BD2C}"/>
                </a:ext>
              </a:extLst>
            </p:cNvPr>
            <p:cNvSpPr txBox="1"/>
            <p:nvPr/>
          </p:nvSpPr>
          <p:spPr>
            <a:xfrm>
              <a:off x="3429000" y="2921273"/>
              <a:ext cx="1690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Secondary Road</a:t>
              </a:r>
            </a:p>
          </p:txBody>
        </p:sp>
      </p:grpSp>
      <p:pic>
        <p:nvPicPr>
          <p:cNvPr id="17" name="Picture 16" descr="E:\salam\UGIIP-III\Final report\Chapainawabganj\report\map and pic\3.gif"/>
          <p:cNvPicPr/>
          <p:nvPr/>
        </p:nvPicPr>
        <p:blipFill>
          <a:blip r:embed="rId5"/>
          <a:srcRect t="4460" b="5711"/>
          <a:stretch>
            <a:fillRect/>
          </a:stretch>
        </p:blipFill>
        <p:spPr bwMode="auto">
          <a:xfrm>
            <a:off x="597739" y="2955587"/>
            <a:ext cx="8778240" cy="3456389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pic>
        <p:nvPicPr>
          <p:cNvPr id="20" name="Picture 19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8441" y="2978627"/>
            <a:ext cx="8787384" cy="3456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247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39145" y="57606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0"/>
            <a:ext cx="48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solidFill>
                  <a:srgbClr val="00B050"/>
                </a:solidFill>
                <a:latin typeface="SutonnyMJ"/>
                <a:cs typeface="SutonnyMJ" pitchFamily="2" charset="0"/>
              </a:rPr>
              <a:t>Z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‡_i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3"/>
          <a:srcRect t="6933" r="6193" b="933"/>
          <a:stretch/>
        </p:blipFill>
        <p:spPr bwMode="auto">
          <a:xfrm>
            <a:off x="4656479" y="588884"/>
            <a:ext cx="4882376" cy="5507116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grpSp>
        <p:nvGrpSpPr>
          <p:cNvPr id="5" name="Group 5"/>
          <p:cNvGrpSpPr/>
          <p:nvPr/>
        </p:nvGrpSpPr>
        <p:grpSpPr>
          <a:xfrm>
            <a:off x="152400" y="2743200"/>
            <a:ext cx="4280063" cy="2787838"/>
            <a:chOff x="152400" y="2743200"/>
            <a:chExt cx="4280063" cy="2787838"/>
          </a:xfrm>
        </p:grpSpPr>
        <p:pic>
          <p:nvPicPr>
            <p:cNvPr id="13" name="Picture 12" descr="_Pic61"/>
            <p:cNvPicPr/>
            <p:nvPr/>
          </p:nvPicPr>
          <p:blipFill rotWithShape="1">
            <a:blip r:embed="rId4"/>
            <a:srcRect l="5627"/>
            <a:stretch/>
          </p:blipFill>
          <p:spPr bwMode="auto">
            <a:xfrm>
              <a:off x="152400" y="2743200"/>
              <a:ext cx="4280062" cy="2395538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152401" y="5161706"/>
              <a:ext cx="428006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  <a:cs typeface="SutonnyMJ" pitchFamily="2" charset="0"/>
                </a:rPr>
                <a:t>Dedicated design for Wheelchair Users</a:t>
              </a:r>
            </a:p>
          </p:txBody>
        </p:sp>
      </p:grpSp>
      <p:pic>
        <p:nvPicPr>
          <p:cNvPr id="19" name="Picture 18"/>
          <p:cNvPicPr/>
          <p:nvPr/>
        </p:nvPicPr>
        <p:blipFill>
          <a:blip r:embed="rId5"/>
          <a:srcRect t="21315" r="2995"/>
          <a:stretch>
            <a:fillRect/>
          </a:stretch>
        </p:blipFill>
        <p:spPr bwMode="auto">
          <a:xfrm>
            <a:off x="381000" y="1066800"/>
            <a:ext cx="9144000" cy="4888107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0454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881755" y="64532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0"/>
            <a:ext cx="48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solidFill>
                  <a:srgbClr val="00B050"/>
                </a:solidFill>
                <a:latin typeface="SutonnyMJ"/>
                <a:cs typeface="SutonnyMJ" pitchFamily="2" charset="0"/>
              </a:rPr>
              <a:t>Z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evB-mvB‡Kj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j‡bi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14" name="Picture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" t="2531" r="45757" b="3375"/>
          <a:stretch>
            <a:fillRect/>
          </a:stretch>
        </p:blipFill>
        <p:spPr bwMode="auto">
          <a:xfrm>
            <a:off x="526475" y="2832737"/>
            <a:ext cx="4681537" cy="3568063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pic>
        <p:nvPicPr>
          <p:cNvPr id="15" name="Picture 14" descr="Image result for bicycle lane demarcation sketchu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9"/>
          <a:stretch>
            <a:fillRect/>
          </a:stretch>
        </p:blipFill>
        <p:spPr bwMode="auto">
          <a:xfrm>
            <a:off x="5271261" y="2832737"/>
            <a:ext cx="4094414" cy="3564973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1066800"/>
            <a:ext cx="87630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cÖvBgvix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I 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m‡KÛvix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iv‡W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cÖKvi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cÖ‡ek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ïaygvÎ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Kv‡j±i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A¨vK‡mm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iv‡W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j‡b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Pvjv‡bv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Avjv`v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cvwK©s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¯’v _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vK‡Z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dirty="0" smtClean="0">
                <a:latin typeface="SutonnyMJ"/>
                <a:cs typeface="SutonnyMJ" pitchFamily="2" charset="0"/>
              </a:rPr>
              <a:t>|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cÖavb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mo‡Ki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mv‡_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ms‡hvM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vK‡Z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PvjK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MYcwienY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cvi‡eb</a:t>
            </a:r>
            <a:r>
              <a:rPr lang="en-US" dirty="0" smtClean="0">
                <a:latin typeface="SutonnyMJ"/>
                <a:cs typeface="SutonnyMJ" pitchFamily="2" charset="0"/>
              </a:rPr>
              <a:t>|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evB-mvB‡Kj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j‡bi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wWRvBb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Ggbfv‡e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Pjgvb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latin typeface="+mj-lt"/>
                <a:cs typeface="SutonnyMJ" pitchFamily="2" charset="0"/>
              </a:rPr>
              <a:t>(Continue)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bUIqvK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© ˆ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dirty="0" smtClean="0">
                <a:latin typeface="SutonnyMJ"/>
                <a:cs typeface="SutonnyMJ" pitchFamily="2" charset="0"/>
              </a:rPr>
              <a:t>|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021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343401" y="533400"/>
            <a:ext cx="5181600" cy="5943600"/>
            <a:chOff x="4343401" y="533400"/>
            <a:chExt cx="5181600" cy="59436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43" t="8629" r="5740" b="20966"/>
            <a:stretch/>
          </p:blipFill>
          <p:spPr bwMode="auto">
            <a:xfrm>
              <a:off x="4343401" y="533400"/>
              <a:ext cx="5181600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 rot="3130980">
              <a:off x="7271214" y="5734808"/>
              <a:ext cx="734660" cy="2484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evBcvm</a:t>
              </a:r>
              <a:r>
                <a:rPr lang="en-US" sz="10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sz="10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ivW</a:t>
              </a:r>
              <a:endParaRPr lang="en-US" sz="10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pic>
        <p:nvPicPr>
          <p:cNvPr id="28" name="Picture 28" descr="C:\Users\Najma\Desktop\44.jpg">
            <a:extLst>
              <a:ext uri="{FF2B5EF4-FFF2-40B4-BE49-F238E27FC236}">
                <a16:creationId xmlns="" xmlns:a16="http://schemas.microsoft.com/office/drawing/2014/main" id="{A69EFE1B-5F80-409A-9985-31AABC64C9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9" t="72949" r="80917" b="22751"/>
          <a:stretch/>
        </p:blipFill>
        <p:spPr bwMode="auto">
          <a:xfrm>
            <a:off x="2362200" y="4618543"/>
            <a:ext cx="2273995" cy="182056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4945135" y="34637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871590"/>
              </p:ext>
            </p:extLst>
          </p:nvPr>
        </p:nvGraphicFramePr>
        <p:xfrm>
          <a:off x="381000" y="842960"/>
          <a:ext cx="3886200" cy="284118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981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55648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¯’vi </a:t>
                      </a:r>
                      <a:r>
                        <a:rPr lang="en-US" sz="20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20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20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623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600" u="none" strike="noStrike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623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UªvK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6695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A‡Uv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wmGbwR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wi·v</a:t>
                      </a:r>
                      <a:r>
                        <a:rPr lang="en-US" sz="1600" u="none" strike="noStrike" baseline="0" dirty="0">
                          <a:latin typeface="SutonnyMJ" pitchFamily="2" charset="0"/>
                          <a:cs typeface="SutonnyMJ" pitchFamily="2" charset="0"/>
                        </a:rPr>
                        <a:t> ÷¨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vÛ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bs-01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bs-09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623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kern="1200" dirty="0" err="1"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-‡e/ ÷‡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cR</a:t>
                      </a:r>
                      <a:endParaRPr lang="en-US" sz="1600" b="0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594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cvwK©s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Ab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-÷ª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xU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0" i="0" u="none" strike="noStrike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56840"/>
            <a:ext cx="1188731" cy="334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64950"/>
            <a:ext cx="695326" cy="4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ular Callout 6"/>
          <p:cNvSpPr/>
          <p:nvPr/>
        </p:nvSpPr>
        <p:spPr>
          <a:xfrm>
            <a:off x="8967504" y="1143000"/>
            <a:ext cx="938496" cy="496816"/>
          </a:xfrm>
          <a:prstGeom prst="wedgeRoundRectCallout">
            <a:avLst>
              <a:gd name="adj1" fmla="val -79607"/>
              <a:gd name="adj2" fmla="val 123263"/>
              <a:gd name="adj3" fmla="val 16667"/>
            </a:avLst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evm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-‡e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8736132" y="2855984"/>
            <a:ext cx="1231248" cy="496816"/>
          </a:xfrm>
          <a:prstGeom prst="wedgeRoundRectCallout">
            <a:avLst>
              <a:gd name="adj1" fmla="val -51479"/>
              <a:gd name="adj2" fmla="val -209129"/>
              <a:gd name="adj3" fmla="val 16667"/>
            </a:avLst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A‡Uv</a:t>
            </a:r>
            <a:r>
              <a:rPr lang="en-US" sz="16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/</a:t>
            </a:r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wmGbwR</a:t>
            </a:r>
            <a:r>
              <a:rPr lang="en-US" sz="16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/ </a:t>
            </a:r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wi·v</a:t>
            </a:r>
            <a:r>
              <a:rPr lang="en-US" sz="16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÷¨</a:t>
            </a:r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vÛ</a:t>
            </a:r>
            <a:endParaRPr lang="en-US" sz="16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3892224" y="4191000"/>
            <a:ext cx="1231248" cy="496816"/>
          </a:xfrm>
          <a:prstGeom prst="wedgeRoundRectCallout">
            <a:avLst>
              <a:gd name="adj1" fmla="val 143609"/>
              <a:gd name="adj2" fmla="val -80018"/>
              <a:gd name="adj3" fmla="val 16667"/>
            </a:avLst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UªvK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Uvwg©bvj</a:t>
            </a:r>
            <a:endParaRPr lang="en-US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5702953" y="5734808"/>
            <a:ext cx="1231248" cy="496816"/>
          </a:xfrm>
          <a:prstGeom prst="wedgeRoundRectCallout">
            <a:avLst>
              <a:gd name="adj1" fmla="val 60474"/>
              <a:gd name="adj2" fmla="val -173417"/>
              <a:gd name="adj3" fmla="val 16667"/>
            </a:avLst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A‡Uv</a:t>
            </a:r>
            <a:r>
              <a:rPr lang="en-US" sz="16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/</a:t>
            </a:r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wmGbwR</a:t>
            </a:r>
            <a:r>
              <a:rPr lang="en-US" sz="16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/ </a:t>
            </a:r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wi·v</a:t>
            </a:r>
            <a:r>
              <a:rPr lang="en-US" sz="16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÷¨</a:t>
            </a:r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vÛ</a:t>
            </a:r>
            <a:endParaRPr lang="en-US" sz="16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33800"/>
            <a:ext cx="521352" cy="32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615" y="2013065"/>
            <a:ext cx="230075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917470"/>
            <a:ext cx="118203" cy="9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044" y="5044440"/>
            <a:ext cx="172556" cy="137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4082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2761</TotalTime>
  <Words>2009</Words>
  <Application>Microsoft Office PowerPoint</Application>
  <PresentationFormat>A4 Paper (210x297 mm)</PresentationFormat>
  <Paragraphs>567</Paragraphs>
  <Slides>25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Swarup Mukherjee</dc:creator>
  <cp:lastModifiedBy>Windows User</cp:lastModifiedBy>
  <cp:revision>327</cp:revision>
  <dcterms:created xsi:type="dcterms:W3CDTF">2016-03-27T03:37:56Z</dcterms:created>
  <dcterms:modified xsi:type="dcterms:W3CDTF">2022-07-15T08:55:13Z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505171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