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617" r:id="rId2"/>
    <p:sldId id="625" r:id="rId3"/>
    <p:sldId id="626" r:id="rId4"/>
    <p:sldId id="627" r:id="rId5"/>
    <p:sldId id="628" r:id="rId6"/>
    <p:sldId id="629" r:id="rId7"/>
    <p:sldId id="630" r:id="rId8"/>
    <p:sldId id="631" r:id="rId9"/>
    <p:sldId id="632" r:id="rId10"/>
    <p:sldId id="633" r:id="rId11"/>
    <p:sldId id="634" r:id="rId12"/>
    <p:sldId id="635" r:id="rId13"/>
    <p:sldId id="636" r:id="rId14"/>
    <p:sldId id="637" r:id="rId15"/>
    <p:sldId id="638" r:id="rId16"/>
    <p:sldId id="639" r:id="rId17"/>
    <p:sldId id="640" r:id="rId18"/>
    <p:sldId id="641" r:id="rId19"/>
    <p:sldId id="642" r:id="rId20"/>
    <p:sldId id="643" r:id="rId21"/>
    <p:sldId id="644" r:id="rId22"/>
    <p:sldId id="645" r:id="rId23"/>
    <p:sldId id="646" r:id="rId24"/>
    <p:sldId id="647" r:id="rId25"/>
    <p:sldId id="648" r:id="rId26"/>
    <p:sldId id="649" r:id="rId27"/>
    <p:sldId id="650" r:id="rId28"/>
    <p:sldId id="651" r:id="rId29"/>
    <p:sldId id="652" r:id="rId30"/>
    <p:sldId id="653" r:id="rId31"/>
    <p:sldId id="654" r:id="rId32"/>
  </p:sldIdLst>
  <p:sldSz cx="9906000" cy="6858000" type="A4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DCL" initials="D" lastIdx="1" clrIdx="0">
    <p:extLst>
      <p:ext uri="{19B8F6BF-5375-455C-9EA6-DF929625EA0E}">
        <p15:presenceInfo xmlns="" xmlns:p15="http://schemas.microsoft.com/office/powerpoint/2012/main" userId="DDC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24"/>
    <a:srgbClr val="0066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02F2B-AD51-445D-A972-71E4530EAE5C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5D860-8870-4EF2-8D30-CC0EBF61C7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51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30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26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88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4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8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6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0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0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7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8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8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9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9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1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6D809-3843-45CF-9430-44B54513C910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2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761024" y="-52955"/>
            <a:ext cx="56877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33400" y="533400"/>
            <a:ext cx="480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evm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÷‡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cR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evm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-‡e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44463" y="1612900"/>
            <a:ext cx="9609137" cy="3704431"/>
            <a:chOff x="144463" y="1612900"/>
            <a:chExt cx="9761537" cy="3704431"/>
          </a:xfrm>
        </p:grpSpPr>
        <p:pic>
          <p:nvPicPr>
            <p:cNvPr id="24" name="Picture 3" descr="C:\Users\Najma\Desktop\Bus_Bay\Bus_bay4.jpg">
              <a:extLst>
                <a:ext uri="{FF2B5EF4-FFF2-40B4-BE49-F238E27FC236}">
                  <a16:creationId xmlns="" xmlns:a16="http://schemas.microsoft.com/office/drawing/2014/main" id="{5F3CAFB8-610D-428C-896C-D187FBF60D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63" y="1736725"/>
              <a:ext cx="4773712" cy="3580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4" descr="C:\Users\Najma\Desktop\Bus_Bay\Bus_bay3.jpg">
              <a:extLst>
                <a:ext uri="{FF2B5EF4-FFF2-40B4-BE49-F238E27FC236}">
                  <a16:creationId xmlns="" xmlns:a16="http://schemas.microsoft.com/office/drawing/2014/main" id="{5B2A7EF8-6E18-4CF1-B132-E83EFB4ED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594" y="1612900"/>
              <a:ext cx="4901406" cy="367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2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109" y="1060479"/>
            <a:ext cx="9642491" cy="516797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593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10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wb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®‹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vkb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cwiKíbv</a:t>
            </a:r>
            <a:endParaRPr lang="en-US" altLang="en-US" sz="4000" b="1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altLang="en-US" sz="4000" b="1" dirty="0">
                <a:latin typeface="+mj-lt"/>
                <a:cs typeface="SutonnyMJ" pitchFamily="2" charset="0"/>
              </a:rPr>
              <a:t>(Drainage &amp; Utility Services Plan)</a:t>
            </a:r>
          </a:p>
        </p:txBody>
      </p:sp>
    </p:spTree>
    <p:extLst>
      <p:ext uri="{BB962C8B-B14F-4D97-AF65-F5344CB8AC3E}">
        <p14:creationId xmlns:p14="http://schemas.microsoft.com/office/powerpoint/2010/main" val="1007807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33400"/>
            <a:ext cx="552689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5689438" y="-52955"/>
            <a:ext cx="37593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wPÎ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B764F538-F855-4BDD-AC61-1C332B4A66B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1000" y="1447800"/>
          <a:ext cx="4112016" cy="19038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0700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02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17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6756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20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0.53 </a:t>
                      </a:r>
                      <a:r>
                        <a:rPr lang="en-US" sz="2000" b="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67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22.27 </a:t>
                      </a:r>
                      <a:r>
                        <a:rPr lang="en-US" sz="200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0348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22.80 </a:t>
                      </a:r>
                      <a:r>
                        <a:rPr lang="en-US" sz="20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2644398" y="4350164"/>
            <a:ext cx="2328446" cy="2072989"/>
            <a:chOff x="2644398" y="4350164"/>
            <a:chExt cx="2328446" cy="2072989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4398" y="4865816"/>
              <a:ext cx="2328446" cy="1557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4398" y="4350164"/>
              <a:ext cx="1156606" cy="404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2599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839846" y="24825"/>
            <a:ext cx="46089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3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532F463-C125-4072-80DE-0E12CD127C0F}"/>
              </a:ext>
            </a:extLst>
          </p:cNvPr>
          <p:cNvSpPr txBox="1"/>
          <p:nvPr/>
        </p:nvSpPr>
        <p:spPr>
          <a:xfrm>
            <a:off x="685800" y="1219200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/>
              <a:t>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nqwb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cÖ‡qvR‡bi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Zzjbvq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wbwg©Z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AcÖZzj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Wg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+mj-lt"/>
                <a:cs typeface="SutonnyMJ" pitchFamily="2" charset="0"/>
              </a:rPr>
              <a:t>(DEM)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el©v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gŠmy‡g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Rjve×Zv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Lv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hvq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mKj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Iqv‡W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cÖ‡qvRb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wKQz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Iqv‡W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Rjve×Zv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Lv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hvq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cŠimfvq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wbPuy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Rwgi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fviZ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AvMZ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d¬vk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Avjv`v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¯’v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Kvi‡Y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cvnvwo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X‡ji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Kvi‡Y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eb¨v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v‡K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bvMwiK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‡`i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cŠimfv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KejgvÎ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50%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fvjfv‡e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®‹vi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v‡K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55%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jvK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†Wª‡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mš‘ó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bq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575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048000" y="76200"/>
            <a:ext cx="6377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mgvavb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785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E5EA207-83F3-4F3C-94D0-7D4CA701A4E4}"/>
              </a:ext>
            </a:extLst>
          </p:cNvPr>
          <p:cNvSpPr txBox="1"/>
          <p:nvPr/>
        </p:nvSpPr>
        <p:spPr>
          <a:xfrm>
            <a:off x="457200" y="1319748"/>
            <a:ext cx="8878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n‡e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wb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vkb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h_vh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†Wª‡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bUIqvK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ˆ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n‡e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mKj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Iqv‡W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n‡e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Wg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cs typeface="SutonnyMJ" pitchFamily="2" charset="0"/>
              </a:rPr>
              <a:t>(DEM)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n‡e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wgwms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wjsK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¸‡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jv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`~i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hv‡e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eªxR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KvjfvU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wmë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Uª¨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vc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AvDUdj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evua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¯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øyBm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†MU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 †Wª‡bi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K¤ú‡b›U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jv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n‡e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90917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68036"/>
            <a:ext cx="5079376" cy="5855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5486400" y="-52955"/>
            <a:ext cx="3874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533400" y="921297"/>
          <a:ext cx="4191000" cy="290931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12417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17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074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211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cÖ¯Ívebvmg~n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eZ©gvb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cÖ¯ÍvweZ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cÖ¯ÍvweZ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†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Wªb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22.80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wK.wg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59.82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wK.wg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.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latin typeface="SutonnyMJ" pitchFamily="2" charset="0"/>
                          <a:cs typeface="SutonnyMJ" pitchFamily="2" charset="0"/>
                        </a:rPr>
                        <a:t>eªxR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16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3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KvjfvU</a:t>
                      </a:r>
                      <a:r>
                        <a:rPr lang="en-US" b="0" dirty="0"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23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>
                          <a:latin typeface="SutonnyMJ" pitchFamily="2" charset="0"/>
                          <a:cs typeface="SutonnyMJ" pitchFamily="2" charset="0"/>
                        </a:rPr>
                        <a:t>¯</a:t>
                      </a: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øyBm</a:t>
                      </a:r>
                      <a:r>
                        <a:rPr lang="en-US" b="0" dirty="0">
                          <a:latin typeface="SutonnyMJ" pitchFamily="2" charset="0"/>
                          <a:cs typeface="SutonnyMJ" pitchFamily="2" charset="0"/>
                        </a:rPr>
                        <a:t> †MU 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4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43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AvDUdj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2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14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770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iv¯Ívmn</a:t>
                      </a:r>
                      <a:r>
                        <a:rPr lang="en-US" b="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evua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b`xi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`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yBav‡i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(10.5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2057400" y="3733800"/>
            <a:ext cx="3017520" cy="2661644"/>
            <a:chOff x="2362200" y="3733800"/>
            <a:chExt cx="3017520" cy="266164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5066707"/>
              <a:ext cx="3015213" cy="1328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3733800"/>
              <a:ext cx="3017520" cy="13909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21426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3400" y="436420"/>
            <a:ext cx="8839200" cy="6400800"/>
            <a:chOff x="533400" y="436420"/>
            <a:chExt cx="8839200" cy="6400800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5775" y="436420"/>
              <a:ext cx="6106825" cy="64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533400" y="1273424"/>
              <a:ext cx="2732375" cy="1538883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cvwb</a:t>
              </a:r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cwienY</a:t>
              </a:r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e¨e</a:t>
              </a:r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¯’vi </a:t>
              </a:r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cÖ¯Ívebv</a:t>
              </a:r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:</a:t>
              </a:r>
            </a:p>
            <a:p>
              <a:pPr>
                <a:spcBef>
                  <a:spcPts val="1200"/>
                </a:spcBef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100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wg.wg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Wvqv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 20.45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wK.wg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r>
                <a:rPr lang="en-US" dirty="0">
                  <a:latin typeface="SutonnyMJ" pitchFamily="2" charset="0"/>
                  <a:cs typeface="SutonnyMJ" pitchFamily="2" charset="0"/>
                </a:rPr>
                <a:t>150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wg.wg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Wvqv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 30.00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wK.wg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r>
                <a:rPr lang="en-US" dirty="0">
                  <a:latin typeface="SutonnyMJ" pitchFamily="2" charset="0"/>
                  <a:cs typeface="SutonnyMJ" pitchFamily="2" charset="0"/>
                </a:rPr>
                <a:t>200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wg.wg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Wvqv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15.00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wK.wg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293221" y="-52955"/>
            <a:ext cx="5155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cvwb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we`y¨r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cwienY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93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6" t="6465" r="4172" b="26161"/>
          <a:stretch/>
        </p:blipFill>
        <p:spPr bwMode="auto">
          <a:xfrm>
            <a:off x="2646218" y="436420"/>
            <a:ext cx="6040582" cy="6395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93221" y="-52955"/>
            <a:ext cx="5155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cvwb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we`y¨r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cwienY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2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10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cwi‡ek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 I `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y‡h©vM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vcbv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cwiKíbv</a:t>
            </a:r>
            <a:endParaRPr lang="en-US" altLang="en-US" sz="4000" b="1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altLang="en-US" sz="4000" b="1" dirty="0">
                <a:latin typeface="+mj-lt"/>
                <a:cs typeface="SutonnyMJ" pitchFamily="2" charset="0"/>
              </a:rPr>
              <a:t>(Environmental &amp; Disaster Management Plan)</a:t>
            </a:r>
          </a:p>
        </p:txBody>
      </p:sp>
    </p:spTree>
    <p:extLst>
      <p:ext uri="{BB962C8B-B14F-4D97-AF65-F5344CB8AC3E}">
        <p14:creationId xmlns:p14="http://schemas.microsoft.com/office/powerpoint/2010/main" val="2516559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419600" y="-52955"/>
            <a:ext cx="5051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cwi‡ek I `y‡h©vM e¨e¯’vcbv cwiKíbv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3400" y="838200"/>
            <a:ext cx="2438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cÖvK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…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wZK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wech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©‡qi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KviY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: </a:t>
            </a:r>
            <a:endParaRPr lang="as-IN" altLang="en-US" sz="2200" b="1" dirty="0"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="" xmlns:a16="http://schemas.microsoft.com/office/drawing/2014/main" id="{773A952E-F6C8-4823-8555-250ACAAE4D70}"/>
              </a:ext>
            </a:extLst>
          </p:cNvPr>
          <p:cNvGraphicFramePr>
            <a:graphicFrameLocks noGrp="1"/>
          </p:cNvGraphicFramePr>
          <p:nvPr/>
        </p:nvGraphicFramePr>
        <p:xfrm>
          <a:off x="137160" y="1436192"/>
          <a:ext cx="9646920" cy="41052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63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405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14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gvbem„ó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KviY</a:t>
                      </a:r>
                      <a:endParaRPr lang="en-US" sz="20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cÖvK…wZK KviY</a:t>
                      </a:r>
                      <a:endParaRPr lang="en-US" sz="200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5473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wbwe©Pv‡i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MvQcvjv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aŸsm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Kiv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Afve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AcwiKwíZfv‡e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emwZ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vcb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iv¯Ív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wbg©vY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Ab¨vb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Dbœqbg~jK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vcbv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wbg©v‡Y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wewìs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KvW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Dbœqbg~jK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ms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¯’v¸‡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wfZi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mg¤^‡qi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Afve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gvwU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cixÿvi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djvdj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h_vh_fv‡e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AbymiY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cy‡iv‡bv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A¨vjvBb‡g›Ui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Dci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KvR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Kiv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wewfbœ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cÖRvwZi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jvwM‡q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ewk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jv‡fi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Avkvq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AwaK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nv‡i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AcwiKwíZfv‡e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jvMv‡bv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cvwb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¯’v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i‡L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Dbœqbg~jK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KvR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Kiv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 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AwZe„wó</a:t>
                      </a: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gvwUi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…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wZ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(GB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e‡j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-‡`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vAvuk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gvwU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e„wói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cvwb‡Z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mn‡R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big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n‡q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hvq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xN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Livi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ci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GKUvbv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e„wó</a:t>
                      </a: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Rjevqyi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cwieZ©b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441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419600" y="-52955"/>
            <a:ext cx="5051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cwi‡ek I `y‡h©vM e¨e¯’vcbv cwiKíbv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3400" y="838200"/>
            <a:ext cx="371127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SzuwK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wbivm‡b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mycvwik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mg~nt</a:t>
            </a:r>
            <a:endParaRPr lang="as-IN" altLang="en-US" sz="22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E8428997-EAFB-48E6-842E-CFE6D8671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47" y="1406525"/>
            <a:ext cx="9201745" cy="427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648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10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800" b="1" dirty="0" err="1">
                <a:latin typeface="SutonnyMJ" pitchFamily="2" charset="0"/>
                <a:cs typeface="SutonnyMJ" pitchFamily="2" charset="0"/>
              </a:rPr>
              <a:t>bMi</a:t>
            </a:r>
            <a:r>
              <a:rPr lang="en-US" alt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4800" b="1" dirty="0" err="1">
                <a:latin typeface="SutonnyMJ" pitchFamily="2" charset="0"/>
                <a:cs typeface="SutonnyMJ" pitchFamily="2" charset="0"/>
              </a:rPr>
              <a:t>cwi‡mevi</a:t>
            </a:r>
            <a:r>
              <a:rPr lang="en-US" alt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4800" b="1" dirty="0" err="1">
                <a:latin typeface="SutonnyMJ" pitchFamily="2" charset="0"/>
                <a:cs typeface="SutonnyMJ" pitchFamily="2" charset="0"/>
              </a:rPr>
              <a:t>cwiKíbv</a:t>
            </a:r>
            <a:endParaRPr lang="en-US" altLang="en-US" sz="4800" b="1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altLang="en-US" sz="4800" b="1" dirty="0">
                <a:latin typeface="+mj-lt"/>
                <a:cs typeface="SutonnyMJ" pitchFamily="2" charset="0"/>
              </a:rPr>
              <a:t>(Urban Services Plan)</a:t>
            </a:r>
          </a:p>
        </p:txBody>
      </p:sp>
    </p:spTree>
    <p:extLst>
      <p:ext uri="{BB962C8B-B14F-4D97-AF65-F5344CB8AC3E}">
        <p14:creationId xmlns:p14="http://schemas.microsoft.com/office/powerpoint/2010/main" val="983537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876800" y="-52955"/>
            <a:ext cx="4575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2">
            <a:extLst>
              <a:ext uri="{FF2B5EF4-FFF2-40B4-BE49-F238E27FC236}">
                <a16:creationId xmlns="" xmlns:a16="http://schemas.microsoft.com/office/drawing/2014/main" id="{29814731-3BDA-40CB-A1FF-9C7132CF6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964" y="1143000"/>
            <a:ext cx="3954661" cy="541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C`Mvn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I Kei¯’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vb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wjwbqvi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cvK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we‡bv`bg~jK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myweav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mvwf©m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I wj¼ ‡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ivW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`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`ª /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Amnvq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‡`i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nvDwRs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cªwZeÜx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‡`i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AvevwmK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myweav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e„×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vkÖg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kn‡ii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mŠ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›`h©¨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ea©K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¯’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vcbv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nwjc¨vW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Ifvi‡nW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U¨vsK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KvDwÝji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Awdm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KwgDwbwU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m›Uvi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A‡Uvwi·v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÷¨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vÛ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hvbRU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wbim‡bi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Kvh©Ki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¯’v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MÖnY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endParaRPr lang="en-US" altLang="en-US" sz="1463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="" xmlns:a16="http://schemas.microsoft.com/office/drawing/2014/main" id="{C2BDB9BD-69B7-45B4-BE04-807AF0732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942" y="1415159"/>
            <a:ext cx="3513534" cy="361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KuvPvevRvi</a:t>
            </a:r>
            <a:r>
              <a:rPr lang="en-US" altLang="en-US" sz="195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195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wngvMvi</a:t>
            </a:r>
            <a:r>
              <a:rPr lang="en-US" altLang="en-US" sz="195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myweav</a:t>
            </a:r>
            <a:endParaRPr lang="en-US" altLang="en-US" sz="195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KvwiMwi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cÖwkÿY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¯‹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zj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K‡jR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gwnjv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KvwiMwi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ÿZv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Dbœqb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‡K›`ª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cŠi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cv‡K©i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AvaywbKxKiY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Mv‡g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©›Um I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BÛvw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÷ª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Gwiqv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K…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wl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wW‡cøvgv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Bbw÷wUDU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cvK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cvewjK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Uq‡jU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KmvBLvbv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©¨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Wvw¤ús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MÖvDÛ</a:t>
            </a:r>
            <a:endParaRPr lang="en-US" altLang="en-US" sz="195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©¨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UªvÝdvi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‡÷kb</a:t>
            </a:r>
          </a:p>
          <a:p>
            <a:endParaRPr lang="en-US" altLang="en-US" sz="1463" dirty="0"/>
          </a:p>
        </p:txBody>
      </p:sp>
    </p:spTree>
    <p:extLst>
      <p:ext uri="{BB962C8B-B14F-4D97-AF65-F5344CB8AC3E}">
        <p14:creationId xmlns:p14="http://schemas.microsoft.com/office/powerpoint/2010/main" val="3357682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876800" y="-52955"/>
            <a:ext cx="4575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B6E3D443-C62E-405B-8F48-EE17AAF3DB4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6200" y="833014"/>
          <a:ext cx="9753600" cy="551631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8677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42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827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2110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5339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1444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09986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Proposal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 Types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Location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Proposal Types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Location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 Auto Rickshaw Stand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Boro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Bazar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Railgate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err="1">
                          <a:solidFill>
                            <a:schemeClr val="tx1"/>
                          </a:solidFill>
                        </a:rPr>
                        <a:t>Kushtia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 Water Park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Renwick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Badh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 CNG Stand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Lahini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Bottola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Mor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Modernization of </a:t>
                      </a:r>
                      <a:r>
                        <a:rPr lang="en-US" sz="1200" b="1" u="none" strike="noStrike" dirty="0" err="1">
                          <a:solidFill>
                            <a:schemeClr val="tx1"/>
                          </a:solidFill>
                        </a:rPr>
                        <a:t>Poura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 Park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Hospital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Road, South Side of Circuit House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 Councilor Office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Ward Wise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Old Home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Housing E-block,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Kushtia-Rajbari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 Road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 Over Head Tank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East Side of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Medical College &amp; Hospital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Public Toilet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Location Wise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of Map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740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City Beautification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Boro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Bazar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Railgate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&amp;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Mozompur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Mor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Slaughterhouse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Location Wise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of Map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Cold Storage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Bottile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Kushtia-Jhinaidah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 Road 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Vocational Training School &amp; College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Nearest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Kushtia-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Meherpur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Link Road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err="1">
                          <a:solidFill>
                            <a:schemeClr val="tx1"/>
                          </a:solidFill>
                        </a:rPr>
                        <a:t>Edgah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Canal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Side, Bash gram Road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Waste Disposal Ground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Location Wise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of Map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en-US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/>
                        <a:t>Garment And Industry Area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/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err="1"/>
                        <a:t>Tirmoni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Meherpur</a:t>
                      </a:r>
                      <a:r>
                        <a:rPr lang="en-US" sz="1200" b="1" dirty="0"/>
                        <a:t> Road,</a:t>
                      </a:r>
                      <a:r>
                        <a:rPr lang="en-US" sz="1200" b="1" baseline="0" dirty="0"/>
                        <a:t> </a:t>
                      </a:r>
                      <a:r>
                        <a:rPr lang="en-US" sz="1200" b="1" baseline="0" dirty="0" err="1"/>
                        <a:t>Milpara</a:t>
                      </a:r>
                      <a:r>
                        <a:rPr lang="en-US" sz="1200" b="1" baseline="0" dirty="0"/>
                        <a:t> </a:t>
                      </a:r>
                      <a:r>
                        <a:rPr lang="en-US" sz="1200" b="1" baseline="0" dirty="0" err="1"/>
                        <a:t>Mohini</a:t>
                      </a:r>
                      <a:r>
                        <a:rPr lang="en-US" sz="1200" b="1" baseline="0" dirty="0"/>
                        <a:t> Mills Side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/>
                        <a:t>Waste Transfer Station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/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West &amp; East Side of </a:t>
                      </a:r>
                      <a:r>
                        <a:rPr lang="en-US" sz="1200" b="1" dirty="0" err="1"/>
                        <a:t>Pourashava</a:t>
                      </a:r>
                      <a:r>
                        <a:rPr lang="en-US" sz="1200" b="1" baseline="0" dirty="0"/>
                        <a:t> Area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/>
                        <a:t>Home For Disable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/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Nearest</a:t>
                      </a:r>
                      <a:r>
                        <a:rPr lang="en-US" sz="1200" b="1" baseline="0" dirty="0"/>
                        <a:t> </a:t>
                      </a:r>
                      <a:r>
                        <a:rPr lang="en-US" sz="1200" b="1" baseline="0" dirty="0" err="1"/>
                        <a:t>Mohini</a:t>
                      </a:r>
                      <a:r>
                        <a:rPr lang="en-US" sz="1200" b="1" baseline="0" dirty="0"/>
                        <a:t> </a:t>
                      </a:r>
                      <a:r>
                        <a:rPr lang="en-US" sz="1200" b="1" baseline="0" dirty="0" err="1"/>
                        <a:t>Mohon</a:t>
                      </a:r>
                      <a:r>
                        <a:rPr lang="en-US" sz="1200" b="1" baseline="0" dirty="0"/>
                        <a:t> </a:t>
                      </a:r>
                      <a:r>
                        <a:rPr lang="en-US" sz="1200" b="1" baseline="0" dirty="0" err="1"/>
                        <a:t>Bidhapith</a:t>
                      </a:r>
                      <a:r>
                        <a:rPr lang="en-US" sz="1200" b="1" baseline="0" dirty="0"/>
                        <a:t> School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/>
                        <a:t>Women Technical Skill Development Center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/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1" baseline="0" dirty="0"/>
                    </a:p>
                    <a:p>
                      <a:pPr algn="l"/>
                      <a:r>
                        <a:rPr lang="en-US" sz="1200" b="1" baseline="0" dirty="0"/>
                        <a:t>Canal Side,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Mollatedoria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9396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/>
                        <a:t>Housing For Poor/Slum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/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New </a:t>
                      </a:r>
                      <a:r>
                        <a:rPr lang="en-US" sz="1200" b="1" dirty="0" err="1"/>
                        <a:t>Chor</a:t>
                      </a:r>
                      <a:r>
                        <a:rPr lang="en-US" sz="1200" b="1" dirty="0"/>
                        <a:t> Land</a:t>
                      </a:r>
                      <a:r>
                        <a:rPr lang="en-US" sz="1200" b="1" baseline="0" dirty="0"/>
                        <a:t> Beside </a:t>
                      </a:r>
                      <a:r>
                        <a:rPr lang="en-US" sz="1200" b="1" baseline="0" dirty="0" err="1"/>
                        <a:t>Ghorai</a:t>
                      </a:r>
                      <a:r>
                        <a:rPr lang="en-US" sz="1200" b="1" baseline="0" dirty="0"/>
                        <a:t> River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/>
                        <a:t>Link Road and Recreational Facilities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/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Beside</a:t>
                      </a:r>
                      <a:r>
                        <a:rPr lang="en-US" sz="1200" b="1" baseline="0" dirty="0"/>
                        <a:t> </a:t>
                      </a:r>
                      <a:r>
                        <a:rPr lang="en-US" sz="1200" b="1" baseline="0" dirty="0" err="1"/>
                        <a:t>Ghorai</a:t>
                      </a:r>
                      <a:r>
                        <a:rPr lang="en-US" sz="1200" b="1" baseline="0" dirty="0"/>
                        <a:t> &amp; Kali River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err="1"/>
                        <a:t>Kushtia</a:t>
                      </a:r>
                      <a:r>
                        <a:rPr lang="en-US" sz="1200" b="1" u="none" strike="noStrike" dirty="0"/>
                        <a:t> Agricultural Institute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/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Beside the Canal, Bash gram Road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err="1"/>
                        <a:t>Kushtia</a:t>
                      </a:r>
                      <a:r>
                        <a:rPr lang="en-US" sz="1200" b="1" u="none" strike="noStrike" dirty="0"/>
                        <a:t> Linear Park And Aesthetic</a:t>
                      </a:r>
                      <a:r>
                        <a:rPr lang="en-US" sz="1200" b="1" u="none" strike="noStrike" baseline="0" dirty="0"/>
                        <a:t> View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/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773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1" dirty="0"/>
                    </a:p>
                    <a:p>
                      <a:pPr algn="l"/>
                      <a:r>
                        <a:rPr lang="en-US" sz="1200" b="1" dirty="0"/>
                        <a:t>Beside </a:t>
                      </a:r>
                      <a:r>
                        <a:rPr lang="en-US" sz="1200" b="1" dirty="0" err="1"/>
                        <a:t>Ghorai</a:t>
                      </a:r>
                      <a:r>
                        <a:rPr lang="en-US" sz="1200" b="1" dirty="0"/>
                        <a:t> River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302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A81547C7-CAE0-41F3-9C26-B72944BA3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890733"/>
              </p:ext>
            </p:extLst>
          </p:nvPr>
        </p:nvGraphicFramePr>
        <p:xfrm>
          <a:off x="2286000" y="2057400"/>
          <a:ext cx="5193033" cy="224874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3007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68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55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1969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>
                          <a:latin typeface="+mn-lt"/>
                        </a:rPr>
                        <a:t>Utility Services</a:t>
                      </a:r>
                    </a:p>
                    <a:p>
                      <a:pPr algn="ctr" fontAlgn="b"/>
                      <a:r>
                        <a:rPr lang="en-US" sz="1800" b="1" u="none" strike="noStrike" dirty="0">
                          <a:latin typeface="+mn-lt"/>
                        </a:rPr>
                        <a:t>Proposal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latin typeface="+mn-lt"/>
                        </a:rPr>
                        <a:t>Area</a:t>
                      </a:r>
                    </a:p>
                    <a:p>
                      <a:pPr algn="ctr" fontAlgn="ctr"/>
                      <a:r>
                        <a:rPr lang="en-US" sz="1800" b="1" u="none" strike="noStrike" dirty="0">
                          <a:latin typeface="+mn-lt"/>
                        </a:rPr>
                        <a:t>(Acre)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latin typeface="+mn-lt"/>
                        </a:rPr>
                        <a:t>Location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34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latin typeface="+mn-lt"/>
                        </a:rPr>
                        <a:t>Slaughter House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latin typeface="+mn-lt"/>
                        </a:rPr>
                        <a:t>1.00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latin typeface="+mn-lt"/>
                        </a:rPr>
                        <a:t>Ward No. 10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34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Fuel Station</a:t>
                      </a:r>
                    </a:p>
                  </a:txBody>
                  <a:tcPr marL="7737" marR="7737" marT="774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0.5</a:t>
                      </a:r>
                    </a:p>
                  </a:txBody>
                  <a:tcPr marL="7737" marR="7737" marT="774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extLst>
                  <a:ext uri="{0D108BD9-81ED-4DB2-BD59-A6C34878D82A}">
                    <a16:rowId xmlns="" xmlns:a16="http://schemas.microsoft.com/office/drawing/2014/main" val="2260224075"/>
                  </a:ext>
                </a:extLst>
              </a:tr>
              <a:tr h="2634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latin typeface="+mn-lt"/>
                        </a:rPr>
                        <a:t>Public Toilet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latin typeface="+mn-lt"/>
                        </a:rPr>
                        <a:t>0.3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latin typeface="+mn-lt"/>
                        </a:rPr>
                        <a:t>Ward No. 04, 08, 01, 09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34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latin typeface="+mn-lt"/>
                        </a:rPr>
                        <a:t>Waste Transfer Station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latin typeface="+mn-lt"/>
                        </a:rPr>
                        <a:t>0.2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latin typeface="+mn-lt"/>
                        </a:rPr>
                        <a:t>Ward No. 01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34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latin typeface="+mn-lt"/>
                        </a:rPr>
                        <a:t>Waste Transfer Station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latin typeface="+mn-lt"/>
                        </a:rPr>
                        <a:t>0.3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latin typeface="+mn-lt"/>
                        </a:rPr>
                        <a:t>Ward No. 08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6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latin typeface="+mn-lt"/>
                        </a:rPr>
                        <a:t>Waste Dumping Ground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latin typeface="+mn-lt"/>
                        </a:rPr>
                        <a:t>4.00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latin typeface="+mn-lt"/>
                        </a:rPr>
                        <a:t>Ward No. 01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737" marR="7737" marT="7740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851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28600" y="1643856"/>
            <a:ext cx="9448800" cy="3621881"/>
            <a:chOff x="144463" y="1643856"/>
            <a:chExt cx="9716293" cy="3621881"/>
          </a:xfrm>
        </p:grpSpPr>
        <p:pic>
          <p:nvPicPr>
            <p:cNvPr id="9" name="Picture 2" descr="sts-1">
              <a:extLst>
                <a:ext uri="{FF2B5EF4-FFF2-40B4-BE49-F238E27FC236}">
                  <a16:creationId xmlns="" xmlns:a16="http://schemas.microsoft.com/office/drawing/2014/main" id="{9D7DAF52-C42C-4620-8B57-BFE4B619F9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63" y="1643856"/>
              <a:ext cx="4901406" cy="3621881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sts-2">
              <a:extLst>
                <a:ext uri="{FF2B5EF4-FFF2-40B4-BE49-F238E27FC236}">
                  <a16:creationId xmlns="" xmlns:a16="http://schemas.microsoft.com/office/drawing/2014/main" id="{048EB2D5-C1F5-4CB3-9894-9383F83125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2057400"/>
              <a:ext cx="4983956" cy="3121422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7255" y="685800"/>
            <a:ext cx="51203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I‡q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÷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UªvÝdvi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‡÷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k‡bi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Gwj‡fkb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I ‡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mKkb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7500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s-3">
            <a:extLst>
              <a:ext uri="{FF2B5EF4-FFF2-40B4-BE49-F238E27FC236}">
                <a16:creationId xmlns="" xmlns:a16="http://schemas.microsoft.com/office/drawing/2014/main" id="{F55999CD-EBE0-4DE0-ACA9-8E74FD663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/>
          <a:stretch>
            <a:fillRect/>
          </a:stretch>
        </p:blipFill>
        <p:spPr bwMode="auto">
          <a:xfrm>
            <a:off x="704660" y="1447800"/>
            <a:ext cx="8344090" cy="47244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78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533400"/>
            <a:ext cx="5172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m‡bUvix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Wvw¤ús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MÖvD‡Ûi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dirty="0" err="1">
                <a:latin typeface="SutonnyMJ" pitchFamily="2" charset="0"/>
                <a:cs typeface="SutonnyMJ" pitchFamily="2" charset="0"/>
              </a:rPr>
              <a:t>cø¨vb</a:t>
            </a:r>
            <a:r>
              <a:rPr lang="en-US" altLang="en-US" sz="2400" dirty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altLang="en-US" sz="2400" dirty="0" err="1">
                <a:latin typeface="SutonnyMJ" pitchFamily="2" charset="0"/>
                <a:cs typeface="SutonnyMJ" pitchFamily="2" charset="0"/>
              </a:rPr>
              <a:t>mKkb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4" name="Picture 13" descr="C:\Users\DDCL\Desktop\LAYOUT PLAN OF SANITARY LANDFILL\1jpg_Page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8" r="22757"/>
          <a:stretch>
            <a:fillRect/>
          </a:stretch>
        </p:blipFill>
        <p:spPr bwMode="auto">
          <a:xfrm>
            <a:off x="2667000" y="1115695"/>
            <a:ext cx="5172075" cy="538861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005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DDCL\Desktop\LAYOUT PLAN OF SANITARY LANDFILL\2jpg_Page1.jpg">
            <a:extLst>
              <a:ext uri="{FF2B5EF4-FFF2-40B4-BE49-F238E27FC236}">
                <a16:creationId xmlns="" xmlns:a16="http://schemas.microsoft.com/office/drawing/2014/main" id="{8DE8900A-E950-484C-86D4-403994F1186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51979"/>
            <a:ext cx="8754661" cy="47174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47254" y="533400"/>
            <a:ext cx="5172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m‡bUvix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Wvw¤ús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MÖvD‡Ûi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cø¨vb</a:t>
            </a:r>
            <a:r>
              <a:rPr lang="en-US" altLang="en-US" sz="2400" b="1" dirty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altLang="en-US" sz="2400" b="1" dirty="0" err="1">
                <a:latin typeface="SutonnyMJ" pitchFamily="2" charset="0"/>
                <a:cs typeface="SutonnyMJ" pitchFamily="2" charset="0"/>
              </a:rPr>
              <a:t>mKkb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109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cvewjK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Uq‡j‡Ui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bgybv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pic>
        <p:nvPicPr>
          <p:cNvPr id="9" name="Picture 3" descr="C:\Users\Najma\Desktop\Toilet\04.jpg">
            <a:extLst>
              <a:ext uri="{FF2B5EF4-FFF2-40B4-BE49-F238E27FC236}">
                <a16:creationId xmlns:a16="http://schemas.microsoft.com/office/drawing/2014/main" xmlns="" id="{D0FBB8B9-7C44-4D44-8937-1FD5F5960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1860550"/>
            <a:ext cx="5200650" cy="307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F:\Kushtia_Pourashava\Proposal Map\public toilet2.jpg">
            <a:extLst>
              <a:ext uri="{FF2B5EF4-FFF2-40B4-BE49-F238E27FC236}">
                <a16:creationId xmlns:a16="http://schemas.microsoft.com/office/drawing/2014/main" xmlns="" id="{99CE3582-21DA-4729-B755-A9F26170D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1850231"/>
            <a:ext cx="4633119" cy="308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05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990601"/>
            <a:ext cx="7677150" cy="480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67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xmlns="" id="{19562C0F-0DE8-49E6-922F-F0E67DFD2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15676"/>
              </p:ext>
            </p:extLst>
          </p:nvPr>
        </p:nvGraphicFramePr>
        <p:xfrm>
          <a:off x="228599" y="1219200"/>
          <a:ext cx="3202781" cy="364895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3849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90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87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04761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/>
                        <a:t>Urban</a:t>
                      </a:r>
                      <a:r>
                        <a:rPr lang="en-US" sz="1600" b="1" u="none" strike="noStrike" baseline="0" dirty="0"/>
                        <a:t> Residential Zone</a:t>
                      </a:r>
                      <a:r>
                        <a:rPr lang="en-US" sz="1600" b="1" u="none" strike="noStrike" dirty="0"/>
                        <a:t> Proposal</a:t>
                      </a:r>
                      <a:r>
                        <a:rPr lang="en-US" sz="1600" b="1" u="none" strike="noStrike" baseline="0" dirty="0"/>
                        <a:t>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/>
                        <a:t>Area (Acre)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/>
                        <a:t>Location (Ward No.)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8664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Old Home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1.00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07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00857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Home for Disable People (with working space)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10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09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6749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Housing for Poor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40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09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1556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Housing for Middle Income People 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50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/>
                        <a:t>01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2BC89D0-74CD-4EFD-ABD9-C03CFDC1775C}"/>
              </a:ext>
            </a:extLst>
          </p:cNvPr>
          <p:cNvGrpSpPr/>
          <p:nvPr/>
        </p:nvGrpSpPr>
        <p:grpSpPr>
          <a:xfrm>
            <a:off x="3431380" y="978167"/>
            <a:ext cx="6442969" cy="5498833"/>
            <a:chOff x="3431381" y="914400"/>
            <a:chExt cx="6442967" cy="5498833"/>
          </a:xfrm>
        </p:grpSpPr>
        <p:sp>
          <p:nvSpPr>
            <p:cNvPr id="2" name="Rectangle 1"/>
            <p:cNvSpPr/>
            <p:nvPr/>
          </p:nvSpPr>
          <p:spPr>
            <a:xfrm>
              <a:off x="3431381" y="6043901"/>
              <a:ext cx="2398413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`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wi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`ª‡`i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Rb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Avevmb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cÖ¯Ívebv</a:t>
              </a:r>
              <a:endParaRPr lang="en-US" altLang="en-US" b="1" dirty="0">
                <a:latin typeface="SutonnyMJ" pitchFamily="2" charset="0"/>
                <a:cs typeface="SutonnyMJ" pitchFamily="2" charset="0"/>
              </a:endParaRPr>
            </a:p>
          </p:txBody>
        </p:sp>
        <p:pic>
          <p:nvPicPr>
            <p:cNvPr id="11" name="Picture 10" descr="13.jpg">
              <a:extLst>
                <a:ext uri="{FF2B5EF4-FFF2-40B4-BE49-F238E27FC236}">
                  <a16:creationId xmlns:a16="http://schemas.microsoft.com/office/drawing/2014/main" xmlns="" id="{20126061-82B8-4E0A-871D-946837628949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451267" y="914400"/>
              <a:ext cx="6423081" cy="502778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</p:grp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AvevwmK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AÂj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85F8D21D-9154-4530-A527-D77E0EF69510}"/>
              </a:ext>
            </a:extLst>
          </p:cNvPr>
          <p:cNvGrpSpPr/>
          <p:nvPr/>
        </p:nvGrpSpPr>
        <p:grpSpPr>
          <a:xfrm>
            <a:off x="3471152" y="976586"/>
            <a:ext cx="6423083" cy="4955346"/>
            <a:chOff x="3471152" y="976586"/>
            <a:chExt cx="6423083" cy="4955346"/>
          </a:xfrm>
        </p:grpSpPr>
        <p:pic>
          <p:nvPicPr>
            <p:cNvPr id="16" name="Picture 15" descr="12.jpg">
              <a:extLst>
                <a:ext uri="{FF2B5EF4-FFF2-40B4-BE49-F238E27FC236}">
                  <a16:creationId xmlns:a16="http://schemas.microsoft.com/office/drawing/2014/main" xmlns="" id="{62FA72A6-4AF3-482C-8005-F41060FF4DB0}"/>
                </a:ext>
              </a:extLst>
            </p:cNvPr>
            <p:cNvPicPr/>
            <p:nvPr/>
          </p:nvPicPr>
          <p:blipFill rotWithShape="1">
            <a:blip r:embed="rId4"/>
            <a:srcRect l="4939" t="-3123" r="5877" b="-3622"/>
            <a:stretch/>
          </p:blipFill>
          <p:spPr>
            <a:xfrm>
              <a:off x="3471152" y="976586"/>
              <a:ext cx="6423083" cy="4681783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FA2AFE3F-95D7-4AC8-9C85-AC222A406953}"/>
                </a:ext>
              </a:extLst>
            </p:cNvPr>
            <p:cNvSpPr/>
            <p:nvPr/>
          </p:nvSpPr>
          <p:spPr>
            <a:xfrm>
              <a:off x="3583780" y="5562600"/>
              <a:ext cx="2935419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ga¨e„Ë‡`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i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Rb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bZzb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Avevmb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cÖ¯Ívebv</a:t>
              </a:r>
              <a:endParaRPr lang="en-US" altLang="en-US" b="1" dirty="0">
                <a:latin typeface="SutonnyMJ" pitchFamily="2" charset="0"/>
                <a:cs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555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wkÿv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cÖwZôvb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0DD440C7-1597-4100-8EC6-E2DC0110A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568157"/>
              </p:ext>
            </p:extLst>
          </p:nvPr>
        </p:nvGraphicFramePr>
        <p:xfrm>
          <a:off x="685800" y="2122507"/>
          <a:ext cx="6482921" cy="168749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1090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75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363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Educational</a:t>
                      </a:r>
                      <a:r>
                        <a:rPr lang="en-US" sz="1800" b="1" u="none" strike="noStrike" baseline="0" dirty="0"/>
                        <a:t> </a:t>
                      </a:r>
                      <a:r>
                        <a:rPr lang="en-US" sz="1800" b="1" u="none" strike="noStrike" dirty="0"/>
                        <a:t> Proposal</a:t>
                      </a:r>
                      <a:r>
                        <a:rPr lang="en-US" sz="1800" b="1" u="none" strike="noStrike" baseline="0" dirty="0"/>
                        <a:t> 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Area (Acre)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Location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90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Vocational Training </a:t>
                      </a:r>
                      <a:r>
                        <a:rPr lang="en-US" sz="1800" u="none" strike="noStrike" dirty="0" smtClean="0"/>
                        <a:t> School </a:t>
                      </a:r>
                      <a:r>
                        <a:rPr lang="en-US" sz="1800" u="none" strike="noStrike" dirty="0"/>
                        <a:t>&amp; College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u="none" strike="noStrike" dirty="0"/>
                        <a:t>3.25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u="none" strike="noStrike" dirty="0"/>
                        <a:t>Ward No. 13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376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/>
                        <a:t>Agricultural Institute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u="none" strike="noStrike" dirty="0"/>
                        <a:t>3.48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/>
                        <a:t>Ward No. 21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5999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u="none" strike="noStrike" dirty="0"/>
                        <a:t>Women Technical Skill Development Center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u="none" strike="noStrike" dirty="0"/>
                        <a:t>6.25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/>
                        <a:t>Ward No. 05</a:t>
                      </a:r>
                      <a:endParaRPr lang="en-US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8012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77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we‡bv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`‡bi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96119" y="990600"/>
            <a:ext cx="8219281" cy="5430183"/>
            <a:chOff x="696119" y="990600"/>
            <a:chExt cx="8219281" cy="5430183"/>
          </a:xfrm>
        </p:grpSpPr>
        <p:pic>
          <p:nvPicPr>
            <p:cNvPr id="7" name="Picture 2" descr="02">
              <a:extLst>
                <a:ext uri="{FF2B5EF4-FFF2-40B4-BE49-F238E27FC236}">
                  <a16:creationId xmlns:a16="http://schemas.microsoft.com/office/drawing/2014/main" xmlns="" id="{5825F66C-8DDE-4629-90CB-377C2DDA91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0" t="10155" r="1961" b="12244"/>
            <a:stretch/>
          </p:blipFill>
          <p:spPr bwMode="auto">
            <a:xfrm>
              <a:off x="696119" y="990600"/>
              <a:ext cx="8219281" cy="519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219200" y="6051451"/>
              <a:ext cx="23294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cÖ¯ÍvweZ</a:t>
              </a:r>
              <a:r>
                <a:rPr lang="en-US" altLang="en-US" b="1" dirty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wjwbqvi</a:t>
              </a:r>
              <a:r>
                <a:rPr lang="en-US" altLang="en-US" b="1" dirty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cv‡K©i</a:t>
              </a:r>
              <a:r>
                <a:rPr lang="en-US" altLang="en-US" b="1" dirty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bgybv</a:t>
              </a:r>
              <a:endParaRPr lang="en-US" altLang="en-US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  <p:pic>
        <p:nvPicPr>
          <p:cNvPr id="11" name="Picture 3" descr="05">
            <a:extLst>
              <a:ext uri="{FF2B5EF4-FFF2-40B4-BE49-F238E27FC236}">
                <a16:creationId xmlns:a16="http://schemas.microsoft.com/office/drawing/2014/main" xmlns="" id="{BC0E4FAD-A99A-4E5E-B8B2-9E09093F8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3" t="26343" r="22549" b="20972"/>
          <a:stretch>
            <a:fillRect/>
          </a:stretch>
        </p:blipFill>
        <p:spPr bwMode="auto">
          <a:xfrm>
            <a:off x="696119" y="1219200"/>
            <a:ext cx="8229600" cy="483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04">
            <a:extLst>
              <a:ext uri="{FF2B5EF4-FFF2-40B4-BE49-F238E27FC236}">
                <a16:creationId xmlns:a16="http://schemas.microsoft.com/office/drawing/2014/main" xmlns="" id="{D5F8A8A7-81CA-44B6-95EA-423178080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4" t="27670" r="23529" b="22357"/>
          <a:stretch>
            <a:fillRect/>
          </a:stretch>
        </p:blipFill>
        <p:spPr bwMode="auto">
          <a:xfrm>
            <a:off x="696119" y="1219199"/>
            <a:ext cx="8602600" cy="483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14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we‡bv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`‡bi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4" name="Picture 2" descr="03">
            <a:extLst>
              <a:ext uri="{FF2B5EF4-FFF2-40B4-BE49-F238E27FC236}">
                <a16:creationId xmlns:a16="http://schemas.microsoft.com/office/drawing/2014/main" xmlns="" id="{7A887FBD-C2DC-465D-BCD8-63D708956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4" t="21477" r="2705" b="15741"/>
          <a:stretch/>
        </p:blipFill>
        <p:spPr bwMode="auto">
          <a:xfrm>
            <a:off x="203381" y="1066800"/>
            <a:ext cx="9508654" cy="494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62000" y="6033655"/>
            <a:ext cx="2289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cv‡K©i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bgybv</a:t>
            </a:r>
            <a:endParaRPr lang="en-US" altLang="en-US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75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we‡bv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`‡bi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2000" y="6033655"/>
            <a:ext cx="5892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b`x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Dbœqb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Kg©m~Px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AvIZvaxb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b`xi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av‡i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nvuUvi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iv¯Ívmn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evua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324254"/>
            <a:ext cx="8296275" cy="4667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9" y="1358890"/>
            <a:ext cx="8276431" cy="4675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8" y="1317326"/>
            <a:ext cx="8276432" cy="4016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610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403F028-D9A3-463C-9247-698D05419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69416">
            <a:off x="3261854" y="2177862"/>
            <a:ext cx="6834550" cy="2637048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we‡bv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`‡bi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62400" y="5505970"/>
            <a:ext cx="3124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wi‡Ubkb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cÛ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we‡bv`b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GjvKv</a:t>
            </a:r>
            <a:endParaRPr lang="en-US" altLang="en-US" sz="2200" b="1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E4364C0-8871-4E4D-9BDA-FD17B47F8CE9}"/>
              </a:ext>
            </a:extLst>
          </p:cNvPr>
          <p:cNvGrpSpPr/>
          <p:nvPr/>
        </p:nvGrpSpPr>
        <p:grpSpPr>
          <a:xfrm>
            <a:off x="990600" y="1441846"/>
            <a:ext cx="3519268" cy="3777390"/>
            <a:chOff x="328612" y="3465010"/>
            <a:chExt cx="2747524" cy="2949042"/>
          </a:xfrm>
          <a:solidFill>
            <a:srgbClr val="92D050"/>
          </a:solidFill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E0568132-EDCF-45E5-84B0-3B48A22D0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612" y="3465010"/>
              <a:ext cx="2743200" cy="1255143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DCD761A6-D05D-4847-904D-2F017B9D6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2936" y="4648201"/>
              <a:ext cx="2743200" cy="989135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2698FBB5-4B81-44E6-94C5-83590DAA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936" y="5486400"/>
              <a:ext cx="2743200" cy="927652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1203170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wkí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AÂj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500CF6BF-D4FD-45DE-96A7-D7056C25C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183591"/>
              </p:ext>
            </p:extLst>
          </p:nvPr>
        </p:nvGraphicFramePr>
        <p:xfrm>
          <a:off x="609600" y="1524000"/>
          <a:ext cx="4295358" cy="1257651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19024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75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553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Industrial Proposal</a:t>
                      </a:r>
                      <a:r>
                        <a:rPr lang="en-US" sz="1800" b="1" u="none" strike="noStrike" baseline="0" dirty="0"/>
                        <a:t> 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Area (Acre)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Location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91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Economic Zone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43.50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Ward No. 13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91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Garments Area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6.01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u="none" strike="noStrike" dirty="0"/>
                        <a:t>Ward No. 11</a:t>
                      </a:r>
                      <a:endParaRPr lang="en-US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86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667000" y="-52955"/>
            <a:ext cx="672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bÎ‡KvYv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KvDwÝji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Awd‡mi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cÖ¯Ívebvmg~n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63328220-A49B-423E-A336-3329CEC4D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740211"/>
              </p:ext>
            </p:extLst>
          </p:nvPr>
        </p:nvGraphicFramePr>
        <p:xfrm>
          <a:off x="394855" y="1066800"/>
          <a:ext cx="4177145" cy="548640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747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8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913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4955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1g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Zjv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mycvi gv‡K©U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cvwKs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duvKv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RvqMv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268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2q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wkï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‡`i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Ljvi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Bb‡Wvi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AvDU‡Wvi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9559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3q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AvB.wU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Kbdv‡iÝ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4.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955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4_©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wK¬wbK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jvB‡eªwi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9972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5g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bKkv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Aby‡gv`b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‡K›`ª)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fwelr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mevmg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~‡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ni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ewa©Z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955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6ô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541292" y="608464"/>
            <a:ext cx="4983708" cy="5814689"/>
            <a:chOff x="4060189" y="967111"/>
            <a:chExt cx="4983708" cy="5814689"/>
          </a:xfrm>
        </p:grpSpPr>
        <p:pic>
          <p:nvPicPr>
            <p:cNvPr id="14" name="Picture 13" descr="D:\draft final report editing_12.7.16\prince vai\recent fort, station, waste, town complex\Town hall\image\t-cam,1.jp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60189" y="967111"/>
              <a:ext cx="4983707" cy="304913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15" name="Picture 14" descr="t-cam,2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60190" y="3581400"/>
              <a:ext cx="4983707" cy="3200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34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7B942247-4BDC-464A-9147-E777A8FC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57200"/>
            <a:ext cx="5733099" cy="5862044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54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FCC7AECC-4A97-4F70-AC04-BEA689A2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03647" indent="-23217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28688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00163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71638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43113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14588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786063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157538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C29E49E-AE4E-4EEE-BB19-DFBD3578DB9E}" type="slidenum">
              <a:rPr lang="en-US" altLang="en-US">
                <a:solidFill>
                  <a:srgbClr val="898989"/>
                </a:solidFill>
              </a:rPr>
              <a:pPr/>
              <a:t>31</a:t>
            </a:fld>
            <a:endParaRPr lang="en-US" altLang="en-US">
              <a:solidFill>
                <a:srgbClr val="898989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8020042-8E1F-4EF6-8FBB-33E323B1FF7A}"/>
              </a:ext>
            </a:extLst>
          </p:cNvPr>
          <p:cNvSpPr/>
          <p:nvPr/>
        </p:nvSpPr>
        <p:spPr>
          <a:xfrm>
            <a:off x="3016705" y="2374995"/>
            <a:ext cx="3687228" cy="19679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188" b="1" dirty="0" err="1">
                <a:ln w="12700">
                  <a:solidFill>
                    <a:srgbClr val="00B05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12188" b="1" dirty="0">
                <a:ln w="12700">
                  <a:solidFill>
                    <a:srgbClr val="00B05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413195898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2737</TotalTime>
  <Words>1438</Words>
  <Application>Microsoft Office PowerPoint</Application>
  <PresentationFormat>A4 Paper (210x297 mm)</PresentationFormat>
  <Paragraphs>349</Paragraphs>
  <Slides>31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Swarup Mukherjee</dc:creator>
  <cp:lastModifiedBy>Windows User</cp:lastModifiedBy>
  <cp:revision>310</cp:revision>
  <dcterms:created xsi:type="dcterms:W3CDTF">2016-03-27T03:37:56Z</dcterms:created>
  <dcterms:modified xsi:type="dcterms:W3CDTF">2022-07-15T08:29:14Z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389818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