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5"/>
  </p:notesMasterIdLst>
  <p:sldIdLst>
    <p:sldId id="536" r:id="rId2"/>
    <p:sldId id="537" r:id="rId3"/>
    <p:sldId id="494" r:id="rId4"/>
    <p:sldId id="528" r:id="rId5"/>
    <p:sldId id="529" r:id="rId6"/>
    <p:sldId id="530" r:id="rId7"/>
    <p:sldId id="531" r:id="rId8"/>
    <p:sldId id="532" r:id="rId9"/>
    <p:sldId id="533" r:id="rId10"/>
    <p:sldId id="534" r:id="rId11"/>
    <p:sldId id="535" r:id="rId12"/>
    <p:sldId id="538" r:id="rId13"/>
    <p:sldId id="539" r:id="rId14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752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75054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1258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50107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87634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251619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62688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002158" algn="l" defTabSz="75054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F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94660"/>
  </p:normalViewPr>
  <p:slideViewPr>
    <p:cSldViewPr snapToGrid="0">
      <p:cViewPr>
        <p:scale>
          <a:sx n="70" d="100"/>
          <a:sy n="70" d="100"/>
        </p:scale>
        <p:origin x="-1284" y="-18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503B0F-5372-4D07-BDF6-C41F548477E0}" type="datetimeFigureOut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8AE458-DE11-4FE6-8C98-AF1AD5380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13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527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5054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2580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0107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7634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51619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2688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02158" algn="l" defTabSz="75054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1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53E4-3340-4034-BD47-4F731B691342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016A8-33D2-436B-A143-3AA9938CA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2694-4FB4-47DC-B466-00EFED9457FE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47F39-3E04-4CE2-96F3-713D33E6D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52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505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258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5010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63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516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6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300215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58F05-8507-4A65-9409-5E46563A89EE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DF51-5FCF-45C9-8921-05E14C904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1600207"/>
            <a:ext cx="5861050" cy="452596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8478D-1DE7-4DF0-9EDB-DB04D201724B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94967-7050-4925-8C69-778746426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2"/>
            <a:ext cx="437687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7" y="1535112"/>
            <a:ext cx="437858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270" indent="0">
              <a:buNone/>
              <a:defRPr sz="1600" b="1"/>
            </a:lvl2pPr>
            <a:lvl3pPr marL="750540" indent="0">
              <a:buNone/>
              <a:defRPr sz="1500" b="1"/>
            </a:lvl3pPr>
            <a:lvl4pPr marL="1125809" indent="0">
              <a:buNone/>
              <a:defRPr sz="1300" b="1"/>
            </a:lvl4pPr>
            <a:lvl5pPr marL="1501079" indent="0">
              <a:buNone/>
              <a:defRPr sz="1300" b="1"/>
            </a:lvl5pPr>
            <a:lvl6pPr marL="1876349" indent="0">
              <a:buNone/>
              <a:defRPr sz="1300" b="1"/>
            </a:lvl6pPr>
            <a:lvl7pPr marL="2251619" indent="0">
              <a:buNone/>
              <a:defRPr sz="1300" b="1"/>
            </a:lvl7pPr>
            <a:lvl8pPr marL="2626888" indent="0">
              <a:buNone/>
              <a:defRPr sz="1300" b="1"/>
            </a:lvl8pPr>
            <a:lvl9pPr marL="3002158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E2FC-8FC0-48D3-B345-FA664F9B7CC8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F3A78-32DD-43DC-847A-6CB6D6ECF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FFDAE-CA2D-456F-954A-3B9859DA1EA4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59D1-FD94-43A5-A41D-70B30A893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39B7-2E7B-45D7-B2C7-D1BDF825503F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5F38-4F19-4306-86D9-C20E613F8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FBB57-EA09-434A-86CD-750C8D84B41A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22E3-04E6-456A-89C2-7E837A888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5270" indent="0">
              <a:buNone/>
              <a:defRPr sz="2300"/>
            </a:lvl2pPr>
            <a:lvl3pPr marL="750540" indent="0">
              <a:buNone/>
              <a:defRPr sz="2000"/>
            </a:lvl3pPr>
            <a:lvl4pPr marL="1125809" indent="0">
              <a:buNone/>
              <a:defRPr sz="1600"/>
            </a:lvl4pPr>
            <a:lvl5pPr marL="1501079" indent="0">
              <a:buNone/>
              <a:defRPr sz="1600"/>
            </a:lvl5pPr>
            <a:lvl6pPr marL="1876349" indent="0">
              <a:buNone/>
              <a:defRPr sz="1600"/>
            </a:lvl6pPr>
            <a:lvl7pPr marL="2251619" indent="0">
              <a:buNone/>
              <a:defRPr sz="1600"/>
            </a:lvl7pPr>
            <a:lvl8pPr marL="2626888" indent="0">
              <a:buNone/>
              <a:defRPr sz="1600"/>
            </a:lvl8pPr>
            <a:lvl9pPr marL="3002158" indent="0">
              <a:buNone/>
              <a:defRPr sz="1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375270" indent="0">
              <a:buNone/>
              <a:defRPr sz="1000"/>
            </a:lvl2pPr>
            <a:lvl3pPr marL="750540" indent="0">
              <a:buNone/>
              <a:defRPr sz="800"/>
            </a:lvl3pPr>
            <a:lvl4pPr marL="1125809" indent="0">
              <a:buNone/>
              <a:defRPr sz="700"/>
            </a:lvl4pPr>
            <a:lvl5pPr marL="1501079" indent="0">
              <a:buNone/>
              <a:defRPr sz="700"/>
            </a:lvl5pPr>
            <a:lvl6pPr marL="1876349" indent="0">
              <a:buNone/>
              <a:defRPr sz="700"/>
            </a:lvl6pPr>
            <a:lvl7pPr marL="2251619" indent="0">
              <a:buNone/>
              <a:defRPr sz="700"/>
            </a:lvl7pPr>
            <a:lvl8pPr marL="2626888" indent="0">
              <a:buNone/>
              <a:defRPr sz="700"/>
            </a:lvl8pPr>
            <a:lvl9pPr marL="300215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0B8A-7B3C-4041-B481-B1465AE97A0F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0F55-F3E7-4F2E-9AB4-FC8C9ACDB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65B32-9EB8-4C6A-897F-139287326AF4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B6AE3-58A5-43B1-91AE-532126496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800" y="274643"/>
            <a:ext cx="2971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274643"/>
            <a:ext cx="87503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4E02-AE0C-4B15-AC72-20BE3071269D}" type="datetime1">
              <a:rPr lang="en-US"/>
              <a:pPr>
                <a:defRPr/>
              </a:pPr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F9544-A8C2-4ECD-B2F0-29EE90F00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5167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729"/>
            <a:ext cx="8915400" cy="452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5054" tIns="37527" rIns="75054" bIns="375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616"/>
            <a:ext cx="31369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616"/>
            <a:ext cx="2311400" cy="365125"/>
          </a:xfrm>
          <a:prstGeom prst="rect">
            <a:avLst/>
          </a:prstGeom>
        </p:spPr>
        <p:txBody>
          <a:bodyPr vert="horz" lIns="75054" tIns="37527" rIns="75054" bIns="37527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23A0BA-A804-43C4-98BC-33788708E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37527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75054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12580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501079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281452" indent="-28145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13" indent="-23454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817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344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8714" indent="-18763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3984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925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452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9793" indent="-187635" algn="l" defTabSz="75054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27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0540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80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107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634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619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688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2158" algn="l" defTabSz="75054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CBA24-1C16-4D33-A969-EF45B080CCDC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8196" name="Rectangle 16"/>
          <p:cNvSpPr>
            <a:spLocks noChangeArrowheads="1"/>
          </p:cNvSpPr>
          <p:nvPr/>
        </p:nvSpPr>
        <p:spPr bwMode="auto">
          <a:xfrm>
            <a:off x="1" y="0"/>
            <a:ext cx="15163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054" tIns="37527" rIns="75054" bIns="37527" anchor="ctr"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614160" y="0"/>
          <a:ext cx="917642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Slide" r:id="rId3" imgW="4570603" imgH="3427427" progId="PowerPoint.Slide.12">
                  <p:embed/>
                </p:oleObj>
              </mc:Choice>
              <mc:Fallback>
                <p:oleObj name="Slide" r:id="rId3" imgW="4570603" imgH="342742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160" y="0"/>
                        <a:ext cx="9176426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77747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7F39-3E04-4CE2-96F3-713D33E6D6A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40943" y="0"/>
          <a:ext cx="979226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Slide" r:id="rId3" imgW="4570603" imgH="3427427" progId="PowerPoint.Slide.12">
                  <p:embed/>
                </p:oleObj>
              </mc:Choice>
              <mc:Fallback>
                <p:oleObj name="Slide" r:id="rId3" imgW="4570603" imgH="342742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3" y="0"/>
                        <a:ext cx="9792269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50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E6CD1-7373-4BEB-8B85-42D92C8D8D4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6423" y="852844"/>
            <a:ext cx="5814616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cÂMo</a:t>
            </a:r>
            <a:r>
              <a:rPr lang="en-US" sz="2600" b="1" dirty="0" smtClean="0">
                <a:latin typeface="SutonnyExp" pitchFamily="18" charset="0"/>
                <a:cs typeface="Calibri" pitchFamily="34" charset="0"/>
              </a:rPr>
              <a:t> </a:t>
            </a:r>
            <a:r>
              <a:rPr lang="en-US" sz="2600" b="1" dirty="0">
                <a:latin typeface="SutonnyMJ" pitchFamily="2" charset="0"/>
                <a:cs typeface="Times New Roman" pitchFamily="18" charset="0"/>
              </a:rPr>
              <a:t>†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cŠimfvi</a:t>
            </a:r>
            <a:r>
              <a:rPr lang="en-US" sz="2600" b="1" dirty="0">
                <a:latin typeface="SutonnyMJ" pitchFamily="2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fwel</a:t>
            </a:r>
            <a:r>
              <a:rPr lang="en-US" altLang="en-US" sz="26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r</a:t>
            </a:r>
            <a:r>
              <a:rPr lang="en-US" sz="2600" b="1" dirty="0">
                <a:latin typeface="SutonnyMJ" pitchFamily="2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RbmsL</a:t>
            </a:r>
            <a:r>
              <a:rPr lang="en-US" altLang="en-US" sz="26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v</a:t>
            </a:r>
            <a:r>
              <a:rPr lang="en-US" sz="2600" b="1" dirty="0">
                <a:latin typeface="SutonnyMJ" pitchFamily="2" charset="0"/>
                <a:cs typeface="Times New Roman" pitchFamily="18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Times New Roman" pitchFamily="18" charset="0"/>
              </a:rPr>
              <a:t>Awf</a:t>
            </a:r>
            <a:r>
              <a:rPr lang="en-US" sz="2600" b="1" dirty="0" smtClean="0">
                <a:latin typeface="SutonnyMJ" pitchFamily="2" charset="0"/>
                <a:cs typeface="Times New Roman" pitchFamily="18" charset="0"/>
              </a:rPr>
              <a:t>‡</a:t>
            </a:r>
            <a:r>
              <a:rPr lang="en-US" sz="2600" b="1" dirty="0" smtClean="0">
                <a:latin typeface="SutonnyMJ"/>
                <a:cs typeface="Times New Roman" pitchFamily="18" charset="0"/>
              </a:rPr>
              <a:t>¶</a:t>
            </a:r>
            <a:r>
              <a:rPr lang="en-US" sz="2600" b="1" dirty="0" smtClean="0">
                <a:latin typeface="SutonnyMJ" pitchFamily="2" charset="0"/>
                <a:cs typeface="Times New Roman" pitchFamily="18" charset="0"/>
              </a:rPr>
              <a:t>c </a:t>
            </a:r>
            <a:endParaRPr lang="en-US" sz="26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489557"/>
              </p:ext>
            </p:extLst>
          </p:nvPr>
        </p:nvGraphicFramePr>
        <p:xfrm>
          <a:off x="397272" y="1452881"/>
          <a:ext cx="8692136" cy="1194785"/>
        </p:xfrm>
        <a:graphic>
          <a:graphicData uri="http://schemas.openxmlformats.org/drawingml/2006/table">
            <a:tbl>
              <a:tblPr/>
              <a:tblGrid>
                <a:gridCol w="2139031"/>
                <a:gridCol w="2262675"/>
                <a:gridCol w="2145215"/>
                <a:gridCol w="2145215"/>
              </a:tblGrid>
              <a:tr h="7853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 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weweGm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2011)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2016 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2026 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2036 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‡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/>
                          <a:ea typeface="+mn-ea"/>
                          <a:cs typeface="+mn-cs"/>
                        </a:rPr>
                        <a:t>¶</a:t>
                      </a:r>
                      <a:r>
                        <a:rPr lang="en-US" sz="20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09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45,589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49,574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58,618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69,313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58721" name="Rectangle 1"/>
          <p:cNvSpPr>
            <a:spLocks noChangeArrowheads="1"/>
          </p:cNvSpPr>
          <p:nvPr/>
        </p:nvSpPr>
        <p:spPr bwMode="auto">
          <a:xfrm>
            <a:off x="406423" y="2864788"/>
            <a:ext cx="2168508" cy="32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5054" tIns="37527" rIns="75054" bIns="37527" anchor="ctr">
            <a:spAutoFit/>
          </a:bodyPr>
          <a:lstStyle/>
          <a:p>
            <a:pPr>
              <a:defRPr/>
            </a:pPr>
            <a:r>
              <a:rPr lang="en-US" sz="1600" b="1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Growth </a:t>
            </a:r>
            <a:r>
              <a:rPr lang="en-US" sz="1600" b="1" kern="1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Rate 1.69</a:t>
            </a:r>
            <a:endParaRPr lang="en-US" sz="1600" kern="100" dirty="0"/>
          </a:p>
        </p:txBody>
      </p:sp>
      <p:sp>
        <p:nvSpPr>
          <p:cNvPr id="2" name="Rectangle 1"/>
          <p:cNvSpPr/>
          <p:nvPr/>
        </p:nvSpPr>
        <p:spPr>
          <a:xfrm>
            <a:off x="7545790" y="2856679"/>
            <a:ext cx="14797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Source: BBS, 2011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Box 4"/>
          <p:cNvSpPr txBox="1">
            <a:spLocks noChangeArrowheads="1"/>
          </p:cNvSpPr>
          <p:nvPr/>
        </p:nvSpPr>
        <p:spPr bwMode="auto">
          <a:xfrm>
            <a:off x="376132" y="280191"/>
            <a:ext cx="2754851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21951A7-DDB1-46BB-9184-A71D12734BF2}" type="slidenum">
              <a:rPr lang="en-US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785" y="859788"/>
          <a:ext cx="9034818" cy="5364480"/>
        </p:xfrm>
        <a:graphic>
          <a:graphicData uri="http://schemas.openxmlformats.org/drawingml/2006/table">
            <a:tbl>
              <a:tblPr/>
              <a:tblGrid>
                <a:gridCol w="3890809"/>
                <a:gridCol w="2515453"/>
                <a:gridCol w="1289397"/>
                <a:gridCol w="1339159"/>
              </a:tblGrid>
              <a:tr h="486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Pourashava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Existing Land of 2017 (acres)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Proj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2036 pop. 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69, 313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 (LGED)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1069">
                <a:tc vMerge="1"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Requirement for 2036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Residential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1.00 acre/ 70 pop.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1236.28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990.19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Adminstration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33.97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26.66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F1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BWDB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Civil Surgeon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Deputy Commissioner's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Sadar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Thana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Registry Office (Land)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Settlement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 Office/Police Headquarter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Statistical Bureau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T&amp;T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Union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Parishad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 No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Dakkamara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Union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Parishad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Judge Court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Sub-Director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Zilla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Parishad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Circuit House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Box 4"/>
          <p:cNvSpPr txBox="1">
            <a:spLocks noChangeArrowheads="1"/>
          </p:cNvSpPr>
          <p:nvPr/>
        </p:nvSpPr>
        <p:spPr bwMode="auto">
          <a:xfrm>
            <a:off x="526257" y="116418"/>
            <a:ext cx="2754851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21951A7-DDB1-46BB-9184-A71D12734BF2}" type="slidenum">
              <a:rPr lang="en-US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785" y="859788"/>
          <a:ext cx="9034818" cy="5608320"/>
        </p:xfrm>
        <a:graphic>
          <a:graphicData uri="http://schemas.openxmlformats.org/drawingml/2006/table">
            <a:tbl>
              <a:tblPr/>
              <a:tblGrid>
                <a:gridCol w="3890809"/>
                <a:gridCol w="2515453"/>
                <a:gridCol w="1289397"/>
                <a:gridCol w="1339159"/>
              </a:tblGrid>
              <a:tr h="486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Pourashava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Existing Land of 2017 (acres)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Proj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2036 pop. 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69, 313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 (LGED)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1069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Requirement for 2036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Post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Civil Surgeon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Upazilla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Resource Center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 Registry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Custom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Bangladesh Agriculture Development Corporation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Executive Engineering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Fisheries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Zilla Education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District Sports Office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Dudmari Gram Unnayan Sangstha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Asroy Panchagarh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BNP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Others/NGO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39.29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117.37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Wholesale Market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acre/ 10000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Retail sale Market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acre/1000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103.97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Box 4"/>
          <p:cNvSpPr txBox="1">
            <a:spLocks noChangeArrowheads="1"/>
          </p:cNvSpPr>
          <p:nvPr/>
        </p:nvSpPr>
        <p:spPr bwMode="auto">
          <a:xfrm>
            <a:off x="526257" y="116418"/>
            <a:ext cx="2754851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21951A7-DDB1-46BB-9184-A71D12734BF2}" type="slidenum">
              <a:rPr lang="en-US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785" y="859788"/>
          <a:ext cx="9034818" cy="5608320"/>
        </p:xfrm>
        <a:graphic>
          <a:graphicData uri="http://schemas.openxmlformats.org/drawingml/2006/table">
            <a:tbl>
              <a:tblPr/>
              <a:tblGrid>
                <a:gridCol w="3248167"/>
                <a:gridCol w="3158095"/>
                <a:gridCol w="1289397"/>
                <a:gridCol w="1339159"/>
              </a:tblGrid>
              <a:tr h="486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Pourashava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Existing Land of 2017 (acres)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Proj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2036 pop.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 (LGED)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69, 313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1069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Requirement for 2036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Neighborhood Market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 acre/ Neighborhood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Market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Service Shop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Commercial Office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Warehouse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-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Hotel &amp; Restaurant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Super Market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1.50 acres/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Super Market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Industry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1.50 acres/ 1000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Bakery Product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Leather Footwear Industry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Plastic Products Industry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Rice Mill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Sugar Mill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 Industry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8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84.71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Primary School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2.00 acres/ 5000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Secondary School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5.00 acres/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College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5.00 acres/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Vocational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Institute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5.00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acres/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r>
                        <a:rPr lang="en-US" sz="1600" b="0" i="1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pazila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Box 4"/>
          <p:cNvSpPr txBox="1">
            <a:spLocks noChangeArrowheads="1"/>
          </p:cNvSpPr>
          <p:nvPr/>
        </p:nvSpPr>
        <p:spPr bwMode="auto">
          <a:xfrm>
            <a:off x="526257" y="116418"/>
            <a:ext cx="2754851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21951A7-DDB1-46BB-9184-A71D12734BF2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785" y="859788"/>
          <a:ext cx="9034818" cy="5852160"/>
        </p:xfrm>
        <a:graphic>
          <a:graphicData uri="http://schemas.openxmlformats.org/drawingml/2006/table">
            <a:tbl>
              <a:tblPr/>
              <a:tblGrid>
                <a:gridCol w="3890809"/>
                <a:gridCol w="2515453"/>
                <a:gridCol w="1289397"/>
                <a:gridCol w="1339159"/>
              </a:tblGrid>
              <a:tr h="486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Pourashava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Existing Land of 2017 (acres)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Proj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2036 pop. 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69, 313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 (LGED)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1069">
                <a:tc vMerge="1"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Requirement for 2036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University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Private University 3 acres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Others (Madrasa)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 acres/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Health Facilities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Upazila Health Complex/ Hospital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acres/ Upazila HQ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Health Center/ Maternity Clinic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5000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Private Hospital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Diagnostic Center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Govt. Hospital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Children Hospital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Open Space/ Recreation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8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157.57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Playground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3.00 acres/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Park/ Open space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1000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69.31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Neighborhood Park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1000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69.31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Stadium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acres/upazila HQ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Cinema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Community Facilities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D01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8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D01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D01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41.59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D01E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Mosque/ Temple/ Church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Eidgah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Graveyard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Box 4"/>
          <p:cNvSpPr txBox="1">
            <a:spLocks noChangeArrowheads="1"/>
          </p:cNvSpPr>
          <p:nvPr/>
        </p:nvSpPr>
        <p:spPr bwMode="auto">
          <a:xfrm>
            <a:off x="526257" y="116418"/>
            <a:ext cx="2754851" cy="4758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lIns="75054" tIns="37527" rIns="75054" bIns="37527">
            <a:spAutoFit/>
          </a:bodyPr>
          <a:lstStyle/>
          <a:p>
            <a:pPr eaLnBrk="1" hangingPunct="1">
              <a:defRPr/>
            </a:pP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GKbR‡i</a:t>
            </a:r>
            <a:r>
              <a:rPr lang="en-US" sz="2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600" b="1" dirty="0" err="1" smtClean="0">
                <a:latin typeface="SutonnyMJ"/>
                <a:cs typeface="SutonnyMJ" pitchFamily="2" charset="0"/>
              </a:rPr>
              <a:t>Z</a:t>
            </a:r>
            <a:r>
              <a:rPr lang="en-US" sz="2600" b="1" dirty="0" err="1" smtClean="0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600" b="1" dirty="0" err="1">
                <a:latin typeface="SutonnyMJ" pitchFamily="2" charset="0"/>
                <a:cs typeface="SutonnyMJ" pitchFamily="2" charset="0"/>
              </a:rPr>
              <a:t>mg~n</a:t>
            </a:r>
            <a:endParaRPr lang="en-US" sz="2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21951A7-DDB1-46BB-9184-A71D12734BF2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785" y="682367"/>
          <a:ext cx="9034818" cy="5852160"/>
        </p:xfrm>
        <a:graphic>
          <a:graphicData uri="http://schemas.openxmlformats.org/drawingml/2006/table">
            <a:tbl>
              <a:tblPr/>
              <a:tblGrid>
                <a:gridCol w="3289111"/>
                <a:gridCol w="3117151"/>
                <a:gridCol w="1289397"/>
                <a:gridCol w="1339159"/>
              </a:tblGrid>
              <a:tr h="486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Panchagarh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Pourashava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Existing Land of 2017 (acres)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Proj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2036 pop.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Facilities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Standard (LGED)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69, 313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1069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Land Requirement for 2036 (acres)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Community Center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Fire Service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Cyclone Center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0.30 acre/ 1500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Utility Services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Telephone/ Telegraph Exchange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Electric sub-station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Water Supply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Garbage Disposal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Waste Transfer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 acre/waste transfer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Transportation Services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8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Bus Terminal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Truck Terminal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 Stand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Rickshaw Stand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0.25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Rail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1.00 acre/ 20000 pop.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Required Roads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 of the built-up land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110.26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Required Area of Urban Deferred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 of the total built-up area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203.93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Built-up Area=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2039.26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7F39-3E04-4CE2-96F3-713D33E6D6A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56074" y="382138"/>
            <a:ext cx="3761184" cy="61912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054" tIns="37527" rIns="75054" bIns="37527" rtlCol="0" anchor="ctr"/>
          <a:lstStyle/>
          <a:p>
            <a:pPr algn="ctr"/>
            <a:r>
              <a:rPr lang="en-US" sz="2300" b="1" dirty="0" smtClean="0">
                <a:solidFill>
                  <a:schemeClr val="tx1"/>
                </a:solidFill>
              </a:rPr>
              <a:t>Slum in </a:t>
            </a:r>
            <a:r>
              <a:rPr lang="en-US" sz="2300" b="1" dirty="0" err="1" smtClean="0">
                <a:solidFill>
                  <a:schemeClr val="tx1"/>
                </a:solidFill>
              </a:rPr>
              <a:t>Paurashava</a:t>
            </a:r>
            <a:endParaRPr lang="en-US" sz="23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70405"/>
              </p:ext>
            </p:extLst>
          </p:nvPr>
        </p:nvGraphicFramePr>
        <p:xfrm>
          <a:off x="368490" y="1131180"/>
          <a:ext cx="9130352" cy="2743200"/>
        </p:xfrm>
        <a:graphic>
          <a:graphicData uri="http://schemas.openxmlformats.org/drawingml/2006/table">
            <a:tbl>
              <a:tblPr/>
              <a:tblGrid>
                <a:gridCol w="1897265"/>
                <a:gridCol w="854735"/>
                <a:gridCol w="1453224"/>
                <a:gridCol w="1444949"/>
                <a:gridCol w="1547500"/>
                <a:gridCol w="1932679"/>
              </a:tblGrid>
              <a:tr h="736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Area (acre)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Ownership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Household No.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Occupation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Monthly income (in Tk.)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Ramer Danga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284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Van driver, Rickshaw puller, Day Laborer, 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3,000/--4000/-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Jhunur Danga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132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Tular Danga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326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36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Notun Bosti Khalpara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224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7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Paura Khalpara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232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Nimnogor Khalpara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Own land</a:t>
                      </a:r>
                      <a:endParaRPr lang="en-US" sz="3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270</a:t>
                      </a:r>
                      <a:endParaRPr lang="en-US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7F39-3E04-4CE2-96F3-713D33E6D6A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4780" y="1428750"/>
            <a:ext cx="3120683" cy="1737780"/>
          </a:xfrm>
          <a:prstGeom prst="rect">
            <a:avLst/>
          </a:prstGeom>
          <a:noFill/>
        </p:spPr>
        <p:txBody>
          <a:bodyPr wrap="square" lIns="75054" tIns="37527" rIns="75054" bIns="3752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gvU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ew¯Íi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: 06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wU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gvU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cwievi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: 1468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wU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gvU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ew¯Í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GjvKv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: 38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GKi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SutonnyMJ" pitchFamily="2" charset="0"/>
                <a:cs typeface="SutonnyMJ" pitchFamily="2" charset="0"/>
              </a:rPr>
              <a:t>me‡P‡q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ekx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ew¯Í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: 2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bs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Iqv‡W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© (2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)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10" descr="E:\salam\UGIIP-III\Panchagarh Paurashava\report\final\Slum.jpg"/>
          <p:cNvPicPr/>
          <p:nvPr/>
        </p:nvPicPr>
        <p:blipFill>
          <a:blip r:embed="rId2" cstate="print"/>
          <a:srcRect l="7108" t="10323" r="6873" b="28317"/>
          <a:stretch>
            <a:fillRect/>
          </a:stretch>
        </p:blipFill>
        <p:spPr bwMode="auto">
          <a:xfrm>
            <a:off x="3193576" y="-1"/>
            <a:ext cx="6712424" cy="630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E:\salam\UGIIP-III\Panchagarh Paurashava\report\final\Slum.jpg"/>
          <p:cNvPicPr/>
          <p:nvPr/>
        </p:nvPicPr>
        <p:blipFill>
          <a:blip r:embed="rId3" cstate="print"/>
          <a:srcRect l="14846" t="77156" r="18559" b="20191"/>
          <a:stretch>
            <a:fillRect/>
          </a:stretch>
        </p:blipFill>
        <p:spPr bwMode="auto">
          <a:xfrm>
            <a:off x="5486400" y="6455390"/>
            <a:ext cx="3043450" cy="12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3753144" y="5991367"/>
            <a:ext cx="300082" cy="602852"/>
            <a:chOff x="3454560" y="5581934"/>
            <a:chExt cx="431658" cy="669188"/>
          </a:xfrm>
        </p:grpSpPr>
        <p:sp>
          <p:nvSpPr>
            <p:cNvPr id="9" name="Isosceles Triangle 8"/>
            <p:cNvSpPr/>
            <p:nvPr/>
          </p:nvSpPr>
          <p:spPr>
            <a:xfrm>
              <a:off x="3575714" y="5581934"/>
              <a:ext cx="191069" cy="30025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54560" y="5909478"/>
              <a:ext cx="431658" cy="3416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</a:t>
              </a:r>
              <a:endParaRPr lang="en-US" sz="1400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232012" y="191070"/>
            <a:ext cx="4476466" cy="409432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054" tIns="37527" rIns="75054" bIns="37527" rtlCol="0" anchor="ctr"/>
          <a:lstStyle/>
          <a:p>
            <a:pPr algn="ctr"/>
            <a:r>
              <a:rPr lang="en-US" sz="2300" b="1" dirty="0" smtClean="0">
                <a:solidFill>
                  <a:schemeClr val="tx1"/>
                </a:solidFill>
              </a:rPr>
              <a:t>Location of Slum in the </a:t>
            </a:r>
            <a:r>
              <a:rPr lang="en-US" sz="2300" b="1" dirty="0" err="1" smtClean="0">
                <a:solidFill>
                  <a:schemeClr val="tx1"/>
                </a:solidFill>
              </a:rPr>
              <a:t>Paurashava</a:t>
            </a:r>
            <a:endParaRPr lang="en-US" sz="23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7F39-3E04-4CE2-96F3-713D33E6D6A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4273" name="Picture 1" descr="5"/>
          <p:cNvPicPr>
            <a:picLocks noChangeAspect="1" noChangeArrowheads="1"/>
          </p:cNvPicPr>
          <p:nvPr/>
        </p:nvPicPr>
        <p:blipFill>
          <a:blip r:embed="rId2" cstate="print"/>
          <a:srcRect l="7516" t="8188" r="6511" b="37147"/>
          <a:stretch>
            <a:fillRect/>
          </a:stretch>
        </p:blipFill>
        <p:spPr bwMode="auto">
          <a:xfrm>
            <a:off x="2702257" y="393827"/>
            <a:ext cx="7203743" cy="6477051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17984" y="1073631"/>
          <a:ext cx="3303138" cy="2346960"/>
        </p:xfrm>
        <a:graphic>
          <a:graphicData uri="http://schemas.openxmlformats.org/drawingml/2006/table">
            <a:tbl>
              <a:tblPr/>
              <a:tblGrid>
                <a:gridCol w="751760"/>
                <a:gridCol w="1299168"/>
                <a:gridCol w="1252210"/>
              </a:tblGrid>
              <a:tr h="4200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Ward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Min. </a:t>
                      </a: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Height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(Meter)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Max. </a:t>
                      </a: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Height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latin typeface="Arial"/>
                          <a:ea typeface="Times New Roman"/>
                          <a:cs typeface="Times New Roman"/>
                        </a:rPr>
                        <a:t>(Meter)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68.03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76.73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64.97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74.75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69.37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74.97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65.11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75.02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64.51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74.39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64.89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76.11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64.87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74.17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64.89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74.72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  <a:cs typeface="Times New Roman"/>
                        </a:rPr>
                        <a:t>64.44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74.98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97894" y="407473"/>
            <a:ext cx="5008725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Ward-wise RL of The </a:t>
            </a:r>
            <a:r>
              <a:rPr lang="en-US" sz="2000" b="1" dirty="0" err="1" smtClean="0">
                <a:solidFill>
                  <a:schemeClr val="bg1"/>
                </a:solidFill>
              </a:rPr>
              <a:t>Panchagarh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Paurashava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4274" name="Picture 2" descr="5"/>
          <p:cNvPicPr>
            <a:picLocks noChangeAspect="1" noChangeArrowheads="1"/>
          </p:cNvPicPr>
          <p:nvPr/>
        </p:nvPicPr>
        <p:blipFill>
          <a:blip r:embed="rId3" cstate="print"/>
          <a:srcRect l="7973" t="72471" r="25661" b="25041"/>
          <a:stretch>
            <a:fillRect/>
          </a:stretch>
        </p:blipFill>
        <p:spPr bwMode="auto">
          <a:xfrm>
            <a:off x="6852836" y="6332561"/>
            <a:ext cx="2916683" cy="15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/>
          <p:nvPr/>
        </p:nvGrpSpPr>
        <p:grpSpPr>
          <a:xfrm>
            <a:off x="8488918" y="5390865"/>
            <a:ext cx="300082" cy="602852"/>
            <a:chOff x="3454560" y="5581934"/>
            <a:chExt cx="431658" cy="669188"/>
          </a:xfrm>
        </p:grpSpPr>
        <p:sp>
          <p:nvSpPr>
            <p:cNvPr id="10" name="Isosceles Triangle 9"/>
            <p:cNvSpPr/>
            <p:nvPr/>
          </p:nvSpPr>
          <p:spPr>
            <a:xfrm>
              <a:off x="3575714" y="5581934"/>
              <a:ext cx="191069" cy="30025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54560" y="5909478"/>
              <a:ext cx="431658" cy="3416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</a:t>
              </a:r>
              <a:endParaRPr lang="en-US" sz="1400" dirty="0"/>
            </a:p>
          </p:txBody>
        </p:sp>
      </p:grpSp>
      <p:pic>
        <p:nvPicPr>
          <p:cNvPr id="54275" name="Picture 3" descr="5"/>
          <p:cNvPicPr>
            <a:picLocks noChangeAspect="1" noChangeArrowheads="1"/>
          </p:cNvPicPr>
          <p:nvPr/>
        </p:nvPicPr>
        <p:blipFill>
          <a:blip r:embed="rId4" cstate="print"/>
          <a:srcRect l="50947" t="91260" r="23190" b="1824"/>
          <a:stretch>
            <a:fillRect/>
          </a:stretch>
        </p:blipFill>
        <p:spPr bwMode="auto">
          <a:xfrm>
            <a:off x="109184" y="5047203"/>
            <a:ext cx="3029801" cy="122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7F39-3E04-4CE2-96F3-713D33E6D6A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8371" name="Picture 3" descr="D:\UGIIP-III Project\3rd Consultation\Panchaghar\proposed_Rd.jpg"/>
          <p:cNvPicPr>
            <a:picLocks noChangeAspect="1" noChangeArrowheads="1"/>
          </p:cNvPicPr>
          <p:nvPr/>
        </p:nvPicPr>
        <p:blipFill>
          <a:blip r:embed="rId2" cstate="print"/>
          <a:srcRect l="7247" t="8629" r="5773" b="27831"/>
          <a:stretch>
            <a:fillRect/>
          </a:stretch>
        </p:blipFill>
        <p:spPr bwMode="auto">
          <a:xfrm>
            <a:off x="1460311" y="61414"/>
            <a:ext cx="6578221" cy="6796586"/>
          </a:xfrm>
          <a:prstGeom prst="rect">
            <a:avLst/>
          </a:prstGeom>
          <a:noFill/>
        </p:spPr>
      </p:pic>
      <p:pic>
        <p:nvPicPr>
          <p:cNvPr id="58372" name="Picture 4" descr="D:\UGIIP-III Project\3rd Consultation\Panchaghar\proposed_Rd.jpg"/>
          <p:cNvPicPr>
            <a:picLocks noChangeAspect="1" noChangeArrowheads="1"/>
          </p:cNvPicPr>
          <p:nvPr/>
        </p:nvPicPr>
        <p:blipFill>
          <a:blip r:embed="rId3" cstate="print"/>
          <a:srcRect l="72211" t="82057" r="5773" b="6779"/>
          <a:stretch>
            <a:fillRect/>
          </a:stretch>
        </p:blipFill>
        <p:spPr bwMode="auto">
          <a:xfrm>
            <a:off x="7165074" y="5037311"/>
            <a:ext cx="2224586" cy="159550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4195" y="245984"/>
            <a:ext cx="3761184" cy="309562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054" tIns="37527" rIns="75054" bIns="37527" rtlCol="0" anchor="ctr"/>
          <a:lstStyle/>
          <a:p>
            <a:pPr algn="ctr"/>
            <a:r>
              <a:rPr lang="en-US" sz="2300" b="1" dirty="0" smtClean="0">
                <a:solidFill>
                  <a:schemeClr val="tx1"/>
                </a:solidFill>
              </a:rPr>
              <a:t>Proposed Road Network</a:t>
            </a:r>
            <a:endParaRPr lang="en-US" sz="2300" b="1" dirty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666339" y="3971498"/>
            <a:ext cx="300082" cy="602852"/>
            <a:chOff x="3454560" y="5581934"/>
            <a:chExt cx="431658" cy="669188"/>
          </a:xfrm>
        </p:grpSpPr>
        <p:sp>
          <p:nvSpPr>
            <p:cNvPr id="10" name="Isosceles Triangle 9"/>
            <p:cNvSpPr/>
            <p:nvPr/>
          </p:nvSpPr>
          <p:spPr>
            <a:xfrm>
              <a:off x="3575714" y="5581934"/>
              <a:ext cx="191069" cy="30025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54560" y="5909478"/>
              <a:ext cx="431658" cy="3416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598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3A1767-3BE2-430F-8BE0-221537A79F47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34819" y="2131765"/>
            <a:ext cx="3686196" cy="1968613"/>
          </a:xfrm>
          <a:prstGeom prst="rect">
            <a:avLst/>
          </a:prstGeom>
          <a:noFill/>
        </p:spPr>
        <p:txBody>
          <a:bodyPr wrap="none" lIns="75054" tIns="37527" rIns="75054" bIns="37527">
            <a:spAutoFit/>
          </a:bodyPr>
          <a:lstStyle/>
          <a:p>
            <a:pPr algn="ctr" eaLnBrk="1" hangingPunct="1">
              <a:defRPr/>
            </a:pPr>
            <a:r>
              <a:rPr lang="en-US" sz="12300" b="1" dirty="0" err="1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2300" b="1" dirty="0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23287829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7819</TotalTime>
  <Words>907</Words>
  <Application>Microsoft Office PowerPoint</Application>
  <PresentationFormat>A4 Paper (210x297 mm)</PresentationFormat>
  <Paragraphs>520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Tahsin Hossain</dc:creator>
  <cp:lastModifiedBy>Windows User</cp:lastModifiedBy>
  <cp:revision>721</cp:revision>
  <dcterms:created xsi:type="dcterms:W3CDTF">2017-08-24T08:00:37Z</dcterms:created>
  <dcterms:modified xsi:type="dcterms:W3CDTF">2022-07-14T15:36:13Z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592998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