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0"/>
  </p:notesMasterIdLst>
  <p:sldIdLst>
    <p:sldId id="510" r:id="rId2"/>
    <p:sldId id="267" r:id="rId3"/>
    <p:sldId id="270" r:id="rId4"/>
    <p:sldId id="265" r:id="rId5"/>
    <p:sldId id="269" r:id="rId6"/>
    <p:sldId id="501" r:id="rId7"/>
    <p:sldId id="502" r:id="rId8"/>
    <p:sldId id="503" r:id="rId9"/>
    <p:sldId id="504" r:id="rId10"/>
    <p:sldId id="505" r:id="rId11"/>
    <p:sldId id="506" r:id="rId12"/>
    <p:sldId id="507" r:id="rId13"/>
    <p:sldId id="508" r:id="rId14"/>
    <p:sldId id="509" r:id="rId15"/>
    <p:sldId id="511" r:id="rId16"/>
    <p:sldId id="512" r:id="rId17"/>
    <p:sldId id="513" r:id="rId18"/>
    <p:sldId id="514" r:id="rId19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752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75054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1258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50107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187634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25161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262688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00215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F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1" autoAdjust="0"/>
    <p:restoredTop sz="94660"/>
  </p:normalViewPr>
  <p:slideViewPr>
    <p:cSldViewPr snapToGrid="0">
      <p:cViewPr>
        <p:scale>
          <a:sx n="70" d="100"/>
          <a:sy n="70" d="100"/>
        </p:scale>
        <p:origin x="-1284" y="-18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503B0F-5372-4D07-BDF6-C41F548477E0}" type="datetimeFigureOut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8AE458-DE11-4FE6-8C98-AF1AD5380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26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7527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5054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2580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0107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7634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5161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2688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0215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5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5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5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0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51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26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0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353E4-3340-4034-BD47-4F731B691342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016A8-33D2-436B-A143-3AA9938CA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2694-4FB4-47DC-B466-00EFED9457FE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47F39-3E04-4CE2-96F3-713D33E6D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52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505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2580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50107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763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516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6268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300215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8F05-8507-4A65-9409-5E46563A89EE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DF51-5FCF-45C9-8921-05E14C904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8478D-1DE7-4DF0-9EDB-DB04D201724B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94967-7050-4925-8C69-778746426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2"/>
            <a:ext cx="437687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7" y="1535112"/>
            <a:ext cx="437858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DE2FC-8FC0-48D3-B345-FA664F9B7CC8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F3A78-32DD-43DC-847A-6CB6D6ECF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FFDAE-CA2D-456F-954A-3B9859DA1EA4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659D1-FD94-43A5-A41D-70B30A893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A39B7-2E7B-45D7-B2C7-D1BDF825503F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D5F38-4F19-4306-86D9-C20E613F8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FBB57-EA09-434A-86CD-750C8D84B41A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22E3-04E6-456A-89C2-7E837A888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600"/>
            </a:lvl1pPr>
            <a:lvl2pPr marL="375270" indent="0">
              <a:buNone/>
              <a:defRPr sz="2300"/>
            </a:lvl2pPr>
            <a:lvl3pPr marL="750540" indent="0">
              <a:buNone/>
              <a:defRPr sz="2000"/>
            </a:lvl3pPr>
            <a:lvl4pPr marL="1125809" indent="0">
              <a:buNone/>
              <a:defRPr sz="1600"/>
            </a:lvl4pPr>
            <a:lvl5pPr marL="1501079" indent="0">
              <a:buNone/>
              <a:defRPr sz="1600"/>
            </a:lvl5pPr>
            <a:lvl6pPr marL="1876349" indent="0">
              <a:buNone/>
              <a:defRPr sz="1600"/>
            </a:lvl6pPr>
            <a:lvl7pPr marL="2251619" indent="0">
              <a:buNone/>
              <a:defRPr sz="1600"/>
            </a:lvl7pPr>
            <a:lvl8pPr marL="2626888" indent="0">
              <a:buNone/>
              <a:defRPr sz="1600"/>
            </a:lvl8pPr>
            <a:lvl9pPr marL="3002158" indent="0">
              <a:buNone/>
              <a:defRPr sz="1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0B8A-7B3C-4041-B481-B1465AE97A0F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10F55-F3E7-4F2E-9AB4-FC8C9ACDB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65B32-9EB8-4C6A-897F-139287326AF4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B6AE3-58A5-43B1-91AE-532126496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800" y="274643"/>
            <a:ext cx="2971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3"/>
            <a:ext cx="87503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4E02-AE0C-4B15-AC72-20BE3071269D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F9544-A8C2-4ECD-B2F0-29EE90F00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5167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729"/>
            <a:ext cx="8915400" cy="452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616"/>
            <a:ext cx="31369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23A0BA-A804-43C4-98BC-33788708E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37527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75054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12580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50107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281452" indent="-28145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9813" indent="-23454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3817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1344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871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3984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925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452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8979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527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054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580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107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634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161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2688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215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60111" y="2556164"/>
            <a:ext cx="4876800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 pitchFamily="2" charset="0"/>
                <a:cs typeface="SutonnyMJ" pitchFamily="2" charset="0"/>
              </a:rPr>
              <a:t>M</a:t>
            </a:r>
            <a:r>
              <a:rPr lang="en-US" sz="4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ps</a:t>
            </a:r>
            <a:r>
              <a:rPr lang="en-US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¡</a:t>
            </a:r>
            <a:r>
              <a:rPr lang="en-US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44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400" b="1" dirty="0" smtClean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Draft Master Plan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8C302248-D9AD-4930-AB81-15D1D888C308}"/>
              </a:ext>
            </a:extLst>
          </p:cNvPr>
          <p:cNvSpPr/>
          <p:nvPr/>
        </p:nvSpPr>
        <p:spPr>
          <a:xfrm>
            <a:off x="1391889" y="918949"/>
            <a:ext cx="70132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cÂMo</a:t>
            </a:r>
            <a:r>
              <a:rPr lang="en-US" sz="3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smtClean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000" b="1" dirty="0" smtClean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Master Plan of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Panchagarh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Paurashava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E5E39410-A11C-43AB-BFC7-BFC1E9188A48}"/>
              </a:ext>
            </a:extLst>
          </p:cNvPr>
          <p:cNvSpPr/>
          <p:nvPr/>
        </p:nvSpPr>
        <p:spPr>
          <a:xfrm>
            <a:off x="3124200" y="4807527"/>
            <a:ext cx="3548623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vcbvqt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defRPr/>
            </a:pP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 pitchFamily="2" charset="0"/>
                <a:cs typeface="SutonnyMJ" pitchFamily="2" charset="0"/>
              </a:rPr>
              <a:t>X.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jqp£e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E¢Ÿe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Bq­jc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darshaLipiExp" pitchFamily="2" charset="0"/>
              <a:cs typeface="SutonnyMJ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5A2D402-CD29-4252-A1D6-2B3869CB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40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548" y="1411554"/>
            <a:ext cx="1857375" cy="783673"/>
          </a:xfrm>
          <a:prstGeom prst="rect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054" tIns="37527" rIns="75054" bIns="37527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 err="1"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2300" b="1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 err="1">
                <a:latin typeface="SutonnyMJ" pitchFamily="2" charset="0"/>
                <a:cs typeface="SutonnyMJ" pitchFamily="2" charset="0"/>
              </a:rPr>
              <a:t>ch©vq</a:t>
            </a:r>
            <a:endParaRPr lang="en-US" sz="2300" b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2733179" y="2841626"/>
            <a:ext cx="7027069" cy="964645"/>
            <a:chOff x="3309299" y="2968511"/>
            <a:chExt cx="8772724" cy="963772"/>
          </a:xfrm>
        </p:grpSpPr>
        <p:grpSp>
          <p:nvGrpSpPr>
            <p:cNvPr id="23596" name="Group 5"/>
            <p:cNvGrpSpPr>
              <a:grpSpLocks/>
            </p:cNvGrpSpPr>
            <p:nvPr/>
          </p:nvGrpSpPr>
          <p:grpSpPr bwMode="auto">
            <a:xfrm>
              <a:off x="3309299" y="2968511"/>
              <a:ext cx="8772724" cy="645747"/>
              <a:chOff x="429453" y="3047110"/>
              <a:chExt cx="8772724" cy="64574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429453" y="3048432"/>
                <a:ext cx="1521327" cy="36899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mxgvbv wba©viY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749870" y="3047110"/>
                <a:ext cx="2325818" cy="368998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‡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fŠZ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AeKvVv‡gv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Rwic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740158" y="3047110"/>
                <a:ext cx="1149101" cy="368998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g¨vc ˆ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Zix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706317" y="3048432"/>
                <a:ext cx="3538555" cy="368998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LvZIqvix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mgxÿv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Ges Ab¨vb¨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Rwic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635389" y="3047110"/>
                <a:ext cx="1566788" cy="645747"/>
              </a:xfrm>
              <a:prstGeom prst="rect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2q </a:t>
                </a:r>
                <a:r>
                  <a:rPr lang="en-US" dirty="0" err="1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gZwewbgq</a:t>
                </a:r>
                <a:r>
                  <a:rPr lang="en-US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mfv</a:t>
                </a:r>
                <a:endParaRPr lang="en-US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6529830" y="3563285"/>
              <a:ext cx="3057893" cy="368998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SutonnyMJ" pitchFamily="2" charset="0"/>
                  <a:cs typeface="SutonnyMJ" pitchFamily="2" charset="0"/>
                </a:rPr>
                <a:t>mv‡f©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wi‡cvU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©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643809" y="6130396"/>
            <a:ext cx="5431532" cy="352786"/>
          </a:xfrm>
          <a:prstGeom prst="rect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054" tIns="37527" rIns="75054" bIns="37527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P‚ovšÍ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gv÷vi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cøv¨vb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cÖYqb</a:t>
            </a:r>
          </a:p>
        </p:txBody>
      </p:sp>
      <p:grpSp>
        <p:nvGrpSpPr>
          <p:cNvPr id="23557" name="Group 13"/>
          <p:cNvGrpSpPr>
            <a:grpSpLocks/>
          </p:cNvGrpSpPr>
          <p:nvPr/>
        </p:nvGrpSpPr>
        <p:grpSpPr bwMode="auto">
          <a:xfrm>
            <a:off x="3966272" y="4042836"/>
            <a:ext cx="5422077" cy="1377397"/>
            <a:chOff x="4777427" y="3774263"/>
            <a:chExt cx="6674408" cy="1377272"/>
          </a:xfrm>
        </p:grpSpPr>
        <p:sp>
          <p:nvSpPr>
            <p:cNvPr id="15" name="TextBox 14"/>
            <p:cNvSpPr txBox="1"/>
            <p:nvPr/>
          </p:nvSpPr>
          <p:spPr>
            <a:xfrm>
              <a:off x="5514146" y="4782236"/>
              <a:ext cx="4420317" cy="369299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Lmov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gv÷vi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cø¨vb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cÖYqb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Av‡jvPbv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grpSp>
          <p:nvGrpSpPr>
            <p:cNvPr id="23592" name="Group 15"/>
            <p:cNvGrpSpPr>
              <a:grpSpLocks/>
            </p:cNvGrpSpPr>
            <p:nvPr/>
          </p:nvGrpSpPr>
          <p:grpSpPr bwMode="auto">
            <a:xfrm>
              <a:off x="4777427" y="3774263"/>
              <a:ext cx="6674408" cy="879897"/>
              <a:chOff x="3716848" y="3925167"/>
              <a:chExt cx="6674408" cy="879897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3991530" y="3925167"/>
                <a:ext cx="3556577" cy="646273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cwiKíbvi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bxwZgvjv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wba©viY Ges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cÖ‡ÿcY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716848" y="4425183"/>
                <a:ext cx="5053879" cy="369299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Z_¨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we‡kølY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K‡i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KvVv‡gv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Ges Ab¨vb¨ cwiKíbv ˆ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Zix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111761" y="4435766"/>
                <a:ext cx="2279495" cy="369298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gv÷vi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cø¨vb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g¨vc ˆ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Zix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5164534" y="5561542"/>
            <a:ext cx="2390081" cy="35278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054" tIns="37527" rIns="75054" bIns="37527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SutonnyMJ" pitchFamily="2" charset="0"/>
                <a:cs typeface="SutonnyMJ" pitchFamily="2" charset="0"/>
              </a:rPr>
              <a:t>3q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mfv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23559" name="Group 21"/>
          <p:cNvGrpSpPr>
            <a:grpSpLocks/>
          </p:cNvGrpSpPr>
          <p:nvPr/>
        </p:nvGrpSpPr>
        <p:grpSpPr bwMode="auto">
          <a:xfrm>
            <a:off x="4407396" y="1303075"/>
            <a:ext cx="4222060" cy="1062541"/>
            <a:chOff x="6873423" y="1591982"/>
            <a:chExt cx="5195688" cy="1063475"/>
          </a:xfrm>
        </p:grpSpPr>
        <p:sp>
          <p:nvSpPr>
            <p:cNvPr id="23" name="TextBox 22"/>
            <p:cNvSpPr txBox="1"/>
            <p:nvPr/>
          </p:nvSpPr>
          <p:spPr>
            <a:xfrm>
              <a:off x="6873423" y="1605223"/>
              <a:ext cx="1371396" cy="369657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Kv‡Ri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Avi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¤¢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01981" y="1605223"/>
              <a:ext cx="1911906" cy="369657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SutonnyMJ" pitchFamily="2" charset="0"/>
                  <a:cs typeface="SutonnyMJ" pitchFamily="2" charset="0"/>
                </a:rPr>
                <a:t>1g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gZwewbgq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mfv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86114" y="2285800"/>
              <a:ext cx="2714263" cy="369657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Bb‡mckb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wi‡cvU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©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581328" y="1591982"/>
              <a:ext cx="1487783" cy="369657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SutonnyMJ" pitchFamily="2" charset="0"/>
                  <a:cs typeface="SutonnyMJ" pitchFamily="2" charset="0"/>
                </a:rPr>
                <a:t>cÖv_wgK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Rwic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27" name="Elbow Connector 26"/>
            <p:cNvCxnSpPr>
              <a:stCxn id="23" idx="2"/>
              <a:endCxn id="25" idx="0"/>
            </p:cNvCxnSpPr>
            <p:nvPr/>
          </p:nvCxnSpPr>
          <p:spPr>
            <a:xfrm rot="16200000" flipH="1">
              <a:off x="8245723" y="1288278"/>
              <a:ext cx="310921" cy="1684125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8" name="Elbow Connector 27"/>
          <p:cNvCxnSpPr>
            <a:stCxn id="24" idx="2"/>
            <a:endCxn id="25" idx="0"/>
          </p:cNvCxnSpPr>
          <p:nvPr/>
        </p:nvCxnSpPr>
        <p:spPr>
          <a:xfrm rot="5400000">
            <a:off x="6265039" y="1753731"/>
            <a:ext cx="310648" cy="174458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26" idx="2"/>
            <a:endCxn id="25" idx="0"/>
          </p:cNvCxnSpPr>
          <p:nvPr/>
        </p:nvCxnSpPr>
        <p:spPr>
          <a:xfrm rot="5400000">
            <a:off x="7017111" y="988430"/>
            <a:ext cx="323877" cy="169183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8" idx="2"/>
            <a:endCxn id="7" idx="1"/>
          </p:cNvCxnSpPr>
          <p:nvPr/>
        </p:nvCxnSpPr>
        <p:spPr>
          <a:xfrm rot="16200000" flipH="1">
            <a:off x="4123012" y="2431749"/>
            <a:ext cx="409324" cy="1970386"/>
          </a:xfrm>
          <a:prstGeom prst="bentConnector2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9" idx="2"/>
            <a:endCxn id="7" idx="1"/>
          </p:cNvCxnSpPr>
          <p:nvPr/>
        </p:nvCxnSpPr>
        <p:spPr>
          <a:xfrm rot="16200000" flipH="1">
            <a:off x="4812289" y="3121025"/>
            <a:ext cx="410647" cy="590510"/>
          </a:xfrm>
          <a:prstGeom prst="bentConnector2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10" idx="2"/>
            <a:endCxn id="7" idx="0"/>
          </p:cNvCxnSpPr>
          <p:nvPr/>
        </p:nvCxnSpPr>
        <p:spPr>
          <a:xfrm rot="16200000" flipH="1">
            <a:off x="6078457" y="2977820"/>
            <a:ext cx="225981" cy="692253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1" idx="2"/>
            <a:endCxn id="7" idx="3"/>
          </p:cNvCxnSpPr>
          <p:nvPr/>
        </p:nvCxnSpPr>
        <p:spPr>
          <a:xfrm rot="16200000" flipH="1">
            <a:off x="7464587" y="3323911"/>
            <a:ext cx="409324" cy="186061"/>
          </a:xfrm>
          <a:prstGeom prst="bentConnector4">
            <a:avLst>
              <a:gd name="adj1" fmla="val 27443"/>
              <a:gd name="adj2" fmla="val 884557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12" idx="2"/>
            <a:endCxn id="7" idx="3"/>
          </p:cNvCxnSpPr>
          <p:nvPr/>
        </p:nvCxnSpPr>
        <p:spPr>
          <a:xfrm rot="5400000">
            <a:off x="8380686" y="2869551"/>
            <a:ext cx="133648" cy="1370459"/>
          </a:xfrm>
          <a:prstGeom prst="bentConnector2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8" idx="3"/>
            <a:endCxn id="20" idx="1"/>
          </p:cNvCxnSpPr>
          <p:nvPr/>
        </p:nvCxnSpPr>
        <p:spPr>
          <a:xfrm flipH="1">
            <a:off x="7536560" y="4727563"/>
            <a:ext cx="535323" cy="10584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8" idx="0"/>
            <a:endCxn id="17" idx="2"/>
          </p:cNvCxnSpPr>
          <p:nvPr/>
        </p:nvCxnSpPr>
        <p:spPr>
          <a:xfrm rot="16200000" flipH="1" flipV="1">
            <a:off x="5753424" y="4423513"/>
            <a:ext cx="146270" cy="385038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8" idx="2"/>
            <a:endCxn id="15" idx="0"/>
          </p:cNvCxnSpPr>
          <p:nvPr/>
        </p:nvCxnSpPr>
        <p:spPr>
          <a:xfrm rot="16200000" flipH="1">
            <a:off x="6120315" y="4810992"/>
            <a:ext cx="138670" cy="341144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0" idx="2"/>
            <a:endCxn id="15" idx="0"/>
          </p:cNvCxnSpPr>
          <p:nvPr/>
        </p:nvCxnSpPr>
        <p:spPr>
          <a:xfrm rot="5400000">
            <a:off x="7347296" y="3935740"/>
            <a:ext cx="128086" cy="2102233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2662238" y="1166814"/>
            <a:ext cx="7130256" cy="1383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054" tIns="37527" rIns="75054" bIns="3752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78681" y="1166814"/>
            <a:ext cx="2222400" cy="138377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054" tIns="37527" rIns="75054" bIns="3752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43" name="Elbow Connector 42"/>
          <p:cNvCxnSpPr>
            <a:stCxn id="41" idx="1"/>
            <a:endCxn id="42" idx="3"/>
          </p:cNvCxnSpPr>
          <p:nvPr/>
        </p:nvCxnSpPr>
        <p:spPr>
          <a:xfrm rot="10800000">
            <a:off x="2301081" y="1858698"/>
            <a:ext cx="361156" cy="0"/>
          </a:xfrm>
          <a:prstGeom prst="bentConnector3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672556" y="2690814"/>
            <a:ext cx="7130256" cy="120914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054" tIns="37527" rIns="75054" bIns="3752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78681" y="2690814"/>
            <a:ext cx="2222400" cy="120914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054" tIns="37527" rIns="75054" bIns="3752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79897" y="3046678"/>
            <a:ext cx="1857375" cy="429730"/>
          </a:xfrm>
          <a:prstGeom prst="rect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054" tIns="37527" rIns="75054" bIns="37527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 err="1">
                <a:latin typeface="SutonnyMJ" pitchFamily="2" charset="0"/>
                <a:cs typeface="SutonnyMJ" pitchFamily="2" charset="0"/>
              </a:rPr>
              <a:t>Rwic</a:t>
            </a:r>
            <a:r>
              <a:rPr lang="en-US" sz="2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300" b="1" dirty="0" err="1">
                <a:latin typeface="SutonnyMJ" pitchFamily="2" charset="0"/>
                <a:cs typeface="SutonnyMJ" pitchFamily="2" charset="0"/>
              </a:rPr>
              <a:t>ch©vq</a:t>
            </a:r>
            <a:endParaRPr lang="en-US" sz="23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676426" y="3958168"/>
            <a:ext cx="7130256" cy="270933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054" tIns="37527" rIns="75054" bIns="3752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87712" y="3958167"/>
            <a:ext cx="2222401" cy="2366698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054" tIns="37527" rIns="75054" bIns="3752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79897" y="4815418"/>
            <a:ext cx="1857375" cy="783673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054" tIns="37527" rIns="75054" bIns="37527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gnvcwiKíbv cÖYqb </a:t>
            </a:r>
            <a:r>
              <a:rPr lang="en-US" sz="23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ch©vq</a:t>
            </a:r>
            <a:endParaRPr lang="en-US" sz="2300" b="1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50" name="Straight Arrow Connector 49"/>
          <p:cNvCxnSpPr>
            <a:stCxn id="21" idx="0"/>
            <a:endCxn id="15" idx="2"/>
          </p:cNvCxnSpPr>
          <p:nvPr/>
        </p:nvCxnSpPr>
        <p:spPr>
          <a:xfrm rot="5400000" flipH="1" flipV="1">
            <a:off x="6289243" y="5490564"/>
            <a:ext cx="141311" cy="647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3" idx="0"/>
            <a:endCxn id="21" idx="2"/>
          </p:cNvCxnSpPr>
          <p:nvPr/>
        </p:nvCxnSpPr>
        <p:spPr>
          <a:xfrm rot="5400000" flipH="1" flipV="1">
            <a:off x="6251541" y="6022362"/>
            <a:ext cx="216068" cy="1588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44" idx="1"/>
            <a:endCxn id="45" idx="3"/>
          </p:cNvCxnSpPr>
          <p:nvPr/>
        </p:nvCxnSpPr>
        <p:spPr>
          <a:xfrm rot="10800000">
            <a:off x="2301081" y="3295386"/>
            <a:ext cx="371475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stCxn id="47" idx="1"/>
            <a:endCxn id="48" idx="3"/>
          </p:cNvCxnSpPr>
          <p:nvPr/>
        </p:nvCxnSpPr>
        <p:spPr>
          <a:xfrm rot="10800000">
            <a:off x="2310110" y="5140856"/>
            <a:ext cx="366316" cy="171979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707D5D-132E-4F49-9904-BF188C56F263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41885" y="291043"/>
            <a:ext cx="3648966" cy="475896"/>
          </a:xfrm>
          <a:prstGeom prst="rect">
            <a:avLst/>
          </a:prstGeom>
          <a:solidFill>
            <a:srgbClr val="FFC000"/>
          </a:solidFill>
        </p:spPr>
        <p:txBody>
          <a:bodyPr wrap="square" lIns="75054" tIns="37527" rIns="75054" bIns="37527">
            <a:spAutoFit/>
          </a:bodyPr>
          <a:lstStyle/>
          <a:p>
            <a:pPr algn="ctr">
              <a:defRPr/>
            </a:pP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cÖYq‡bi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avcmg~n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2"/>
          <p:cNvSpPr>
            <a:spLocks noChangeArrowheads="1"/>
          </p:cNvSpPr>
          <p:nvPr/>
        </p:nvSpPr>
        <p:spPr bwMode="auto">
          <a:xfrm>
            <a:off x="575272" y="239449"/>
            <a:ext cx="4377730" cy="53745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75054" tIns="37527" rIns="75054" bIns="37527">
            <a:spAutoFit/>
          </a:bodyPr>
          <a:lstStyle/>
          <a:p>
            <a:pPr algn="ctr" eaLnBrk="1" hangingPunct="1">
              <a:defRPr/>
            </a:pP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AvIZvaxb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welqmg~n</a:t>
            </a:r>
            <a:endParaRPr lang="en-US" sz="3000" b="1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06568" y="1168136"/>
          <a:ext cx="5376806" cy="9550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376806"/>
              </a:tblGrid>
              <a:tr h="955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cÂMo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cŠimfvi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wfkb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mvaviY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Z_¨vejx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10245" y="1915583"/>
          <a:ext cx="4707243" cy="5232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7243"/>
              </a:tblGrid>
              <a:tr h="5232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avc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¯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Íimg~n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776294" y="2586303"/>
          <a:ext cx="5562113" cy="9372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562113"/>
              </a:tblGrid>
              <a:tr h="9372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KvVv‡gv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cwiKíbv)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4936232" y="4888178"/>
          <a:ext cx="4840415" cy="9550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840415"/>
              </a:tblGrid>
              <a:tr h="955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Avw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_©K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Kg© cwiKíbv)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-130274" y="3300678"/>
          <a:ext cx="5071143" cy="18186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071143"/>
              </a:tblGrid>
              <a:tr h="18186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f‚wg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†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`~‡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h©vM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vcbv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BZ¨vw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`)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899373"/>
              </p:ext>
            </p:extLst>
          </p:nvPr>
        </p:nvGraphicFramePr>
        <p:xfrm>
          <a:off x="233462" y="6024563"/>
          <a:ext cx="4707243" cy="5232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7243"/>
              </a:tblGrid>
              <a:tr h="5232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bR‡i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AdarshaLipiExp"/>
                          <a:cs typeface="SutonnyMJ" pitchFamily="2" charset="0"/>
                        </a:rPr>
                        <a:t>a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EA64D-D033-4D81-9BA0-C079EF429892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7940" y="164043"/>
            <a:ext cx="2307613" cy="537452"/>
          </a:xfrm>
          <a:prstGeom prst="rect">
            <a:avLst/>
          </a:prstGeom>
          <a:solidFill>
            <a:srgbClr val="FFC000"/>
          </a:solidFill>
        </p:spPr>
        <p:txBody>
          <a:bodyPr wrap="none" lIns="75054" tIns="37527" rIns="75054" bIns="37527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iƒcKí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>
                <a:latin typeface="+mj-lt"/>
                <a:cs typeface="SutonnyMJ" pitchFamily="2" charset="0"/>
              </a:rPr>
              <a:t>(Vision)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2825" y="943241"/>
            <a:ext cx="9528075" cy="999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054" tIns="37527" rIns="75054" bIns="37527">
            <a:spAutoFit/>
          </a:bodyPr>
          <a:lstStyle/>
          <a:p>
            <a:pPr algn="just" eaLnBrk="1" hangingPunct="1"/>
            <a:r>
              <a:rPr lang="en-US" sz="2000" dirty="0" err="1">
                <a:latin typeface="SutonnyMJ" pitchFamily="2" charset="0"/>
                <a:cs typeface="SutonnyMJ" pitchFamily="2" charset="0"/>
              </a:rPr>
              <a:t>ÒAvMvgx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2036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mv‡ji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 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ÿZvi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‡_ ¯^”Q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wbwðZfv‡e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Revew`wnZvg~jK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cwiPvj‡bi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¨‡g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cŠimfvevmx‡K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cÖvwß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wbwðZ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cŠimfv‡K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A_©‰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bwZKfv‡e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¯^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vej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¤^x,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DbœZRxeb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hvc‡bi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wWwRUvj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, hvbRUgy³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cwi”Qbœ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cwiKwíZ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Av`k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wbivc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 I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RbevÜe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wnmv‡e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M‡o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Zzj‡Z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PvBÓ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24" name="TextBox 23"/>
          <p:cNvSpPr txBox="1">
            <a:spLocks/>
          </p:cNvSpPr>
          <p:nvPr/>
        </p:nvSpPr>
        <p:spPr>
          <a:xfrm>
            <a:off x="5832676" y="2606146"/>
            <a:ext cx="2459732" cy="3461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75054" tIns="37527" rIns="75054" bIns="37527">
            <a:spAutoFit/>
          </a:bodyPr>
          <a:lstStyle/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hvbRUgy³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wbivc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`</a:t>
            </a: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mvjvi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eR©¨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iBb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nv‡f©w÷s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wkÿvcÖwZôvb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y‡h©vM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gvwë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-‡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gvWvj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UªvÝ‡cv‡U©kb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B‡Kv-Uy¨wiRg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©-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gvV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234544" indent="-234544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IqvK-I‡q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I‡q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3" name="Group 25"/>
          <p:cNvGrpSpPr/>
          <p:nvPr/>
        </p:nvGrpSpPr>
        <p:grpSpPr>
          <a:xfrm>
            <a:off x="2372717" y="3847446"/>
            <a:ext cx="1485887" cy="1796892"/>
            <a:chOff x="3345854" y="1626"/>
            <a:chExt cx="1436290" cy="1436290"/>
          </a:xfrm>
          <a:solidFill>
            <a:schemeClr val="accent3"/>
          </a:solidFill>
        </p:grpSpPr>
        <p:sp>
          <p:nvSpPr>
            <p:cNvPr id="27" name="Oval 26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Oval 4"/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437815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cwiKwíZ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, 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Av`k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©, 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RbevÜe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cŠimfv</a:t>
              </a:r>
              <a:endParaRPr lang="en-US" sz="1600" b="1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9" name="Donut 28"/>
          <p:cNvSpPr/>
          <p:nvPr/>
        </p:nvSpPr>
        <p:spPr>
          <a:xfrm>
            <a:off x="1576190" y="2984501"/>
            <a:ext cx="2979539" cy="3603625"/>
          </a:xfrm>
          <a:prstGeom prst="donut">
            <a:avLst>
              <a:gd name="adj" fmla="val 3876"/>
            </a:avLst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054" tIns="37527" rIns="75054" bIns="37527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226644" y="4959615"/>
            <a:ext cx="1244699" cy="1369218"/>
            <a:chOff x="3345854" y="1626"/>
            <a:chExt cx="1491859" cy="1436290"/>
          </a:xfrm>
        </p:grpSpPr>
        <p:sp>
          <p:nvSpPr>
            <p:cNvPr id="31" name="Oval 30"/>
            <p:cNvSpPr/>
            <p:nvPr/>
          </p:nvSpPr>
          <p:spPr>
            <a:xfrm>
              <a:off x="3345854" y="1626"/>
              <a:ext cx="1436204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Oval 4"/>
            <p:cNvSpPr/>
            <p:nvPr/>
          </p:nvSpPr>
          <p:spPr>
            <a:xfrm>
              <a:off x="3345854" y="528960"/>
              <a:ext cx="1491859" cy="3816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AvaywbK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/ 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wWwRUvj</a:t>
              </a:r>
              <a:endParaRPr lang="en-US" sz="16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2304953" y="2293937"/>
            <a:ext cx="1132483" cy="1370542"/>
            <a:chOff x="3345854" y="1626"/>
            <a:chExt cx="1436290" cy="1436290"/>
          </a:xfrm>
        </p:grpSpPr>
        <p:sp>
          <p:nvSpPr>
            <p:cNvPr id="35" name="Oval 34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Oval 4"/>
            <p:cNvSpPr/>
            <p:nvPr/>
          </p:nvSpPr>
          <p:spPr>
            <a:xfrm>
              <a:off x="3556880" y="529837"/>
              <a:ext cx="1014237" cy="3798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lIns="15240" tIns="15240" rIns="15240" bIns="1524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A_©‰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bwZK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fv‡e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¯^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vej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¤^x</a:t>
              </a:r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3877272" y="4778375"/>
            <a:ext cx="1132483" cy="1370542"/>
            <a:chOff x="3345854" y="1626"/>
            <a:chExt cx="1436290" cy="1436290"/>
          </a:xfrm>
        </p:grpSpPr>
        <p:sp>
          <p:nvSpPr>
            <p:cNvPr id="38" name="Oval 37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Oval 4"/>
            <p:cNvSpPr/>
            <p:nvPr/>
          </p:nvSpPr>
          <p:spPr>
            <a:xfrm>
              <a:off x="3556881" y="210970"/>
              <a:ext cx="1014237" cy="10176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AvaywbK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cŠi</a:t>
              </a:r>
              <a:r>
                <a:rPr lang="en-US" sz="16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600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myweav</a:t>
              </a:r>
              <a:endParaRPr lang="en-US" sz="16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3E8162-D45A-4DDD-A0F3-CE9A14C1A98B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9926" y="164043"/>
            <a:ext cx="4003675" cy="475896"/>
          </a:xfrm>
          <a:prstGeom prst="rect">
            <a:avLst/>
          </a:prstGeom>
          <a:solidFill>
            <a:srgbClr val="FFC000"/>
          </a:solidFill>
        </p:spPr>
        <p:txBody>
          <a:bodyPr lIns="75054" tIns="37527" rIns="75054" bIns="37527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cÂMo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cŠimfv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59940" y="863868"/>
          <a:ext cx="4507594" cy="558827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920930"/>
                <a:gridCol w="1316600"/>
                <a:gridCol w="2270064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14.50 </a:t>
                      </a:r>
                      <a:r>
                        <a:rPr lang="en-US" sz="1800" b="1" u="none" strike="noStrike" baseline="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eM</a:t>
                      </a:r>
                      <a:r>
                        <a:rPr lang="en-US" sz="1800" b="1" u="none" strike="noStrike" baseline="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1" u="none" strike="noStrike" baseline="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1" u="none" strike="noStrike" baseline="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45,589 (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13 (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2011)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02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(AvqZ‡b eo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04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08)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rowSpan="5"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fe‡bi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7086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1717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mwg-cvKv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6743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wbg©vYvaxb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feb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15559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rowSpan="4"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8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47.41 </a:t>
                      </a:r>
                      <a:r>
                        <a:rPr lang="en-US" sz="1700" b="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7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  <a:endParaRPr lang="en-US" sz="17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8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89.49wK.wg. </a:t>
                      </a:r>
                      <a:endParaRPr lang="en-US" sz="17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5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18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mwg-cvKv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18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4.55 </a:t>
                      </a:r>
                      <a:r>
                        <a:rPr lang="en-US" sz="1700" b="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7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  <a:endParaRPr lang="en-US" sz="17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419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141.45 </a:t>
                      </a:r>
                      <a:r>
                        <a:rPr lang="en-US" sz="17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7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  <a:endParaRPr lang="en-US" sz="17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9218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‡Wª‡bi 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ˆ`N©¨</a:t>
                      </a:r>
                    </a:p>
                    <a:p>
                      <a:pPr algn="ctr"/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SutonnyMJ"/>
                          <a:ea typeface="Calibri"/>
                          <a:cs typeface="Times New Roman"/>
                        </a:rPr>
                        <a:t>39.06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9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SutonnyMJ"/>
                          <a:ea typeface="Calibri"/>
                          <a:cs typeface="Times New Roman"/>
                        </a:rPr>
                        <a:t>24.02 </a:t>
                      </a:r>
                      <a:r>
                        <a:rPr lang="en-US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925"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63.08 </a:t>
                      </a:r>
                      <a:r>
                        <a:rPr lang="en-US" sz="16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6462855" y="401991"/>
            <a:ext cx="1743356" cy="445119"/>
          </a:xfrm>
          <a:prstGeom prst="rect">
            <a:avLst/>
          </a:prstGeom>
        </p:spPr>
        <p:txBody>
          <a:bodyPr wrap="none" lIns="75054" tIns="37527" rIns="75054" bIns="37527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cÂMo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cŠimfv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" name="Picture 5" descr="E:\salam\UGIIP-III\Panchagarh Paurashava\report\final\Map\Map\3.1_PAN_Location.jpg"/>
          <p:cNvPicPr/>
          <p:nvPr/>
        </p:nvPicPr>
        <p:blipFill>
          <a:blip r:embed="rId2" cstate="print"/>
          <a:srcRect l="7431" t="8893" r="6190" b="34828"/>
          <a:stretch>
            <a:fillRect/>
          </a:stretch>
        </p:blipFill>
        <p:spPr bwMode="auto">
          <a:xfrm>
            <a:off x="4817659" y="1009935"/>
            <a:ext cx="5033749" cy="4831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9198589" y="4626591"/>
            <a:ext cx="284052" cy="509008"/>
            <a:chOff x="8993872" y="2688609"/>
            <a:chExt cx="284052" cy="509008"/>
          </a:xfrm>
        </p:grpSpPr>
        <p:sp>
          <p:nvSpPr>
            <p:cNvPr id="8" name="Isosceles Triangle 7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flipV="1">
            <a:off x="4640239" y="2115403"/>
            <a:ext cx="3220871" cy="136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544704" y="2470245"/>
            <a:ext cx="2265529" cy="11464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09539" y="188914"/>
            <a:ext cx="3330329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cÂMo</a:t>
            </a:r>
            <a:r>
              <a:rPr lang="en-US" sz="2600" b="1" dirty="0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2600" b="1" dirty="0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962184"/>
              </p:ext>
            </p:extLst>
          </p:nvPr>
        </p:nvGraphicFramePr>
        <p:xfrm>
          <a:off x="151238" y="829668"/>
          <a:ext cx="3956738" cy="5780037"/>
        </p:xfrm>
        <a:graphic>
          <a:graphicData uri="http://schemas.openxmlformats.org/drawingml/2006/table">
            <a:tbl>
              <a:tblPr/>
              <a:tblGrid>
                <a:gridCol w="542116"/>
                <a:gridCol w="1441235"/>
                <a:gridCol w="1045339"/>
                <a:gridCol w="928048"/>
              </a:tblGrid>
              <a:tr h="2860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14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81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21.54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1762.96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49.24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39.58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24.44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37.07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¯^v¯’¨ 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mev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28.88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14.69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1243.38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34.73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8.68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277.97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3580.12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909481" y="4763069"/>
            <a:ext cx="4146803" cy="1986319"/>
            <a:chOff x="6428581" y="4910137"/>
            <a:chExt cx="3709591" cy="1757363"/>
          </a:xfrm>
        </p:grpSpPr>
        <p:pic>
          <p:nvPicPr>
            <p:cNvPr id="14433" name="Picture 117"/>
            <p:cNvPicPr>
              <a:picLocks noChangeAspect="1" noChangeArrowheads="1"/>
            </p:cNvPicPr>
            <p:nvPr/>
          </p:nvPicPr>
          <p:blipFill>
            <a:blip r:embed="rId2"/>
            <a:srcRect b="43434"/>
            <a:stretch>
              <a:fillRect/>
            </a:stretch>
          </p:blipFill>
          <p:spPr bwMode="auto">
            <a:xfrm>
              <a:off x="6428581" y="4910137"/>
              <a:ext cx="2053431" cy="1757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17"/>
            <p:cNvPicPr>
              <a:picLocks noChangeAspect="1" noChangeArrowheads="1"/>
            </p:cNvPicPr>
            <p:nvPr/>
          </p:nvPicPr>
          <p:blipFill>
            <a:blip r:embed="rId2"/>
            <a:srcRect t="56566"/>
            <a:stretch>
              <a:fillRect/>
            </a:stretch>
          </p:blipFill>
          <p:spPr bwMode="auto">
            <a:xfrm>
              <a:off x="8084741" y="5207000"/>
              <a:ext cx="2053431" cy="1349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385" name="Picture 1" descr="D:\UGIIP-III Project\3rd Consultation\Panchaghar\panchaghar\25590232_938267963004789_148032195_o.jpg"/>
          <p:cNvPicPr>
            <a:picLocks noChangeAspect="1" noChangeArrowheads="1"/>
          </p:cNvPicPr>
          <p:nvPr/>
        </p:nvPicPr>
        <p:blipFill>
          <a:blip r:embed="rId3" cstate="print"/>
          <a:srcRect l="9210" r="7202" b="3047"/>
          <a:stretch>
            <a:fillRect/>
          </a:stretch>
        </p:blipFill>
        <p:spPr bwMode="auto">
          <a:xfrm>
            <a:off x="4217317" y="41732"/>
            <a:ext cx="5688684" cy="47213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491431" y="188914"/>
            <a:ext cx="3317505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bs-01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974376"/>
              </p:ext>
            </p:extLst>
          </p:nvPr>
        </p:nvGraphicFramePr>
        <p:xfrm>
          <a:off x="218473" y="889001"/>
          <a:ext cx="3985035" cy="5528069"/>
        </p:xfrm>
        <a:graphic>
          <a:graphicData uri="http://schemas.openxmlformats.org/drawingml/2006/table">
            <a:tbl>
              <a:tblPr/>
              <a:tblGrid>
                <a:gridCol w="681324"/>
                <a:gridCol w="1547173"/>
                <a:gridCol w="1075214"/>
                <a:gridCol w="681324"/>
              </a:tblGrid>
              <a:tr h="2730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86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cwigvY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(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GKi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594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14.38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K…wl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125.55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28.69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moK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22.8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5.21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Drcv`b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Ges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cÖwµqvKiY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236.12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53.96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7.16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4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437.58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361" name="Picture 1" descr="D:\UGIIP-III Project\3rd Consultation\Panchaghar\panchaghar\Landuse_Ward_1.jpg"/>
          <p:cNvPicPr>
            <a:picLocks noChangeAspect="1" noChangeArrowheads="1"/>
          </p:cNvPicPr>
          <p:nvPr/>
        </p:nvPicPr>
        <p:blipFill>
          <a:blip r:embed="rId2" cstate="print"/>
          <a:srcRect t="15323" b="15423"/>
          <a:stretch>
            <a:fillRect/>
          </a:stretch>
        </p:blipFill>
        <p:spPr bwMode="auto">
          <a:xfrm>
            <a:off x="4380931" y="0"/>
            <a:ext cx="5525069" cy="5063319"/>
          </a:xfrm>
          <a:prstGeom prst="rect">
            <a:avLst/>
          </a:prstGeom>
          <a:noFill/>
        </p:spPr>
      </p:pic>
      <p:grpSp>
        <p:nvGrpSpPr>
          <p:cNvPr id="3" name="Group 6"/>
          <p:cNvGrpSpPr/>
          <p:nvPr/>
        </p:nvGrpSpPr>
        <p:grpSpPr>
          <a:xfrm>
            <a:off x="5650624" y="4485352"/>
            <a:ext cx="4667087" cy="2372648"/>
            <a:chOff x="4504213" y="4347503"/>
            <a:chExt cx="4667087" cy="2372648"/>
          </a:xfrm>
        </p:grpSpPr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4504213" y="4347503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6433333" y="4920946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"/>
          <p:cNvGrpSpPr/>
          <p:nvPr/>
        </p:nvGrpSpPr>
        <p:grpSpPr>
          <a:xfrm>
            <a:off x="5281681" y="354841"/>
            <a:ext cx="284052" cy="509008"/>
            <a:chOff x="8993872" y="2688609"/>
            <a:chExt cx="284052" cy="509008"/>
          </a:xfrm>
        </p:grpSpPr>
        <p:sp>
          <p:nvSpPr>
            <p:cNvPr id="11" name="Isosceles Triangle 10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90613" y="859806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1:9900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163885" y="311744"/>
            <a:ext cx="3242164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bs-02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629667"/>
              </p:ext>
            </p:extLst>
          </p:nvPr>
        </p:nvGraphicFramePr>
        <p:xfrm>
          <a:off x="204828" y="924872"/>
          <a:ext cx="3971386" cy="5479062"/>
        </p:xfrm>
        <a:graphic>
          <a:graphicData uri="http://schemas.openxmlformats.org/drawingml/2006/table">
            <a:tbl>
              <a:tblPr/>
              <a:tblGrid>
                <a:gridCol w="688183"/>
                <a:gridCol w="1562748"/>
                <a:gridCol w="1086037"/>
                <a:gridCol w="634418"/>
              </a:tblGrid>
              <a:tr h="2708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30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cwigvY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(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GKi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K…wl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80.5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30.72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7.92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9.6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102.95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39.29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53.65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20.48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262.02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337" name="Picture 1" descr="D:\UGIIP-III Project\3rd Consultation\Panchaghar\panchaghar\Landuse_Ward_2.jpg"/>
          <p:cNvPicPr>
            <a:picLocks noChangeAspect="1" noChangeArrowheads="1"/>
          </p:cNvPicPr>
          <p:nvPr/>
        </p:nvPicPr>
        <p:blipFill>
          <a:blip r:embed="rId2" cstate="print"/>
          <a:srcRect t="16532" b="16917"/>
          <a:stretch>
            <a:fillRect/>
          </a:stretch>
        </p:blipFill>
        <p:spPr bwMode="auto">
          <a:xfrm>
            <a:off x="4367284" y="6396"/>
            <a:ext cx="5538716" cy="4415479"/>
          </a:xfrm>
          <a:prstGeom prst="rect">
            <a:avLst/>
          </a:prstGeom>
          <a:noFill/>
        </p:spPr>
      </p:pic>
      <p:grpSp>
        <p:nvGrpSpPr>
          <p:cNvPr id="2" name="Group 8"/>
          <p:cNvGrpSpPr/>
          <p:nvPr/>
        </p:nvGrpSpPr>
        <p:grpSpPr>
          <a:xfrm>
            <a:off x="5636997" y="4456687"/>
            <a:ext cx="4735327" cy="2347293"/>
            <a:chOff x="5636997" y="4456687"/>
            <a:chExt cx="4735327" cy="2347293"/>
          </a:xfrm>
        </p:grpSpPr>
        <p:pic>
          <p:nvPicPr>
            <p:cNvPr id="7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5636997" y="4456687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7634357" y="5002834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9"/>
          <p:cNvGrpSpPr/>
          <p:nvPr/>
        </p:nvGrpSpPr>
        <p:grpSpPr>
          <a:xfrm>
            <a:off x="9103055" y="354841"/>
            <a:ext cx="284052" cy="509008"/>
            <a:chOff x="8993872" y="2688609"/>
            <a:chExt cx="284052" cy="509008"/>
          </a:xfrm>
        </p:grpSpPr>
        <p:sp>
          <p:nvSpPr>
            <p:cNvPr id="11" name="Isosceles Triangle 10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925634" y="818863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1:7650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259419" y="311744"/>
            <a:ext cx="3251782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bs-03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26007"/>
              </p:ext>
            </p:extLst>
          </p:nvPr>
        </p:nvGraphicFramePr>
        <p:xfrm>
          <a:off x="208397" y="930276"/>
          <a:ext cx="3940515" cy="5431860"/>
        </p:xfrm>
        <a:graphic>
          <a:graphicData uri="http://schemas.openxmlformats.org/drawingml/2006/table">
            <a:tbl>
              <a:tblPr/>
              <a:tblGrid>
                <a:gridCol w="712269"/>
                <a:gridCol w="1474150"/>
                <a:gridCol w="1073719"/>
                <a:gridCol w="680377"/>
              </a:tblGrid>
              <a:tr h="2680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58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cwigvY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(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GKi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8.73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12.39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9.01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104.26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75.84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137.47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313" name="Picture 1" descr="D:\UGIIP-III Project\3rd Consultation\Panchaghar\panchaghar\Landuse_Ward_3.jpg"/>
          <p:cNvPicPr>
            <a:picLocks noChangeAspect="1" noChangeArrowheads="1"/>
          </p:cNvPicPr>
          <p:nvPr/>
        </p:nvPicPr>
        <p:blipFill>
          <a:blip r:embed="rId2" cstate="print"/>
          <a:srcRect t="9129" b="11674"/>
          <a:stretch>
            <a:fillRect/>
          </a:stretch>
        </p:blipFill>
        <p:spPr bwMode="auto">
          <a:xfrm>
            <a:off x="4353632" y="40933"/>
            <a:ext cx="4572003" cy="4735783"/>
          </a:xfrm>
          <a:prstGeom prst="rect">
            <a:avLst/>
          </a:prstGeom>
          <a:noFill/>
        </p:spPr>
      </p:pic>
      <p:pic>
        <p:nvPicPr>
          <p:cNvPr id="8" name="Picture 117"/>
          <p:cNvPicPr>
            <a:picLocks noChangeAspect="1" noChangeArrowheads="1"/>
          </p:cNvPicPr>
          <p:nvPr/>
        </p:nvPicPr>
        <p:blipFill>
          <a:blip r:embed="rId3"/>
          <a:srcRect r="33496" b="43434"/>
          <a:stretch>
            <a:fillRect/>
          </a:stretch>
        </p:blipFill>
        <p:spPr bwMode="auto">
          <a:xfrm>
            <a:off x="7890903" y="4415746"/>
            <a:ext cx="1824025" cy="2347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7"/>
          <p:cNvPicPr>
            <a:picLocks noChangeAspect="1" noChangeArrowheads="1"/>
          </p:cNvPicPr>
          <p:nvPr/>
        </p:nvPicPr>
        <p:blipFill>
          <a:blip r:embed="rId3"/>
          <a:srcRect t="56566" r="17032"/>
          <a:stretch>
            <a:fillRect/>
          </a:stretch>
        </p:blipFill>
        <p:spPr bwMode="auto">
          <a:xfrm>
            <a:off x="5532603" y="4854077"/>
            <a:ext cx="2271643" cy="17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/>
          <p:nvPr/>
        </p:nvGrpSpPr>
        <p:grpSpPr>
          <a:xfrm>
            <a:off x="9062111" y="805218"/>
            <a:ext cx="284052" cy="509008"/>
            <a:chOff x="8993872" y="2688609"/>
            <a:chExt cx="284052" cy="509008"/>
          </a:xfrm>
        </p:grpSpPr>
        <p:sp>
          <p:nvSpPr>
            <p:cNvPr id="10" name="Isosceles Triangle 9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925634" y="1228303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1:5050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546022" y="299871"/>
            <a:ext cx="3246973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bs-04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588875"/>
              </p:ext>
            </p:extLst>
          </p:nvPr>
        </p:nvGraphicFramePr>
        <p:xfrm>
          <a:off x="163884" y="857582"/>
          <a:ext cx="3875851" cy="5603265"/>
        </p:xfrm>
        <a:graphic>
          <a:graphicData uri="http://schemas.openxmlformats.org/drawingml/2006/table">
            <a:tbl>
              <a:tblPr/>
              <a:tblGrid>
                <a:gridCol w="588555"/>
                <a:gridCol w="1564696"/>
                <a:gridCol w="1087391"/>
                <a:gridCol w="635209"/>
              </a:tblGrid>
              <a:tr h="2533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bs-04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3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642.84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68.31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17.37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250.45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26.61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16.76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941.12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289" name="Picture 1" descr="D:\UGIIP-III Project\3rd Consultation\Panchaghar\panchaghar\Landuse_Ward_4.jpg"/>
          <p:cNvPicPr>
            <a:picLocks noChangeAspect="1" noChangeArrowheads="1"/>
          </p:cNvPicPr>
          <p:nvPr/>
        </p:nvPicPr>
        <p:blipFill>
          <a:blip r:embed="rId2" cstate="print"/>
          <a:srcRect t="18228" b="21969"/>
          <a:stretch>
            <a:fillRect/>
          </a:stretch>
        </p:blipFill>
        <p:spPr bwMode="auto">
          <a:xfrm>
            <a:off x="4230806" y="352609"/>
            <a:ext cx="5459104" cy="4123857"/>
          </a:xfrm>
          <a:prstGeom prst="rect">
            <a:avLst/>
          </a:prstGeom>
          <a:noFill/>
        </p:spPr>
      </p:pic>
      <p:grpSp>
        <p:nvGrpSpPr>
          <p:cNvPr id="2" name="Group 11"/>
          <p:cNvGrpSpPr/>
          <p:nvPr/>
        </p:nvGrpSpPr>
        <p:grpSpPr>
          <a:xfrm>
            <a:off x="5732533" y="4415743"/>
            <a:ext cx="4653439" cy="2359000"/>
            <a:chOff x="5732533" y="4415743"/>
            <a:chExt cx="4653439" cy="2359000"/>
          </a:xfrm>
        </p:grpSpPr>
        <p:pic>
          <p:nvPicPr>
            <p:cNvPr id="7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5732533" y="4415743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7648005" y="4975538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8"/>
          <p:cNvGrpSpPr/>
          <p:nvPr/>
        </p:nvGrpSpPr>
        <p:grpSpPr>
          <a:xfrm>
            <a:off x="9062111" y="805218"/>
            <a:ext cx="284052" cy="509008"/>
            <a:chOff x="8993872" y="2688609"/>
            <a:chExt cx="284052" cy="509008"/>
          </a:xfrm>
        </p:grpSpPr>
        <p:sp>
          <p:nvSpPr>
            <p:cNvPr id="10" name="Isosceles Triangle 9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857394" y="1282895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1:14100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177533" y="420926"/>
            <a:ext cx="3338344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bs-05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78266"/>
              </p:ext>
            </p:extLst>
          </p:nvPr>
        </p:nvGraphicFramePr>
        <p:xfrm>
          <a:off x="194332" y="964893"/>
          <a:ext cx="4200242" cy="5341930"/>
        </p:xfrm>
        <a:graphic>
          <a:graphicData uri="http://schemas.openxmlformats.org/drawingml/2006/table">
            <a:tbl>
              <a:tblPr/>
              <a:tblGrid>
                <a:gridCol w="717479"/>
                <a:gridCol w="1629275"/>
                <a:gridCol w="1136009"/>
                <a:gridCol w="717479"/>
              </a:tblGrid>
              <a:tr h="2533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bs-05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2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K…wl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160.27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44.30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Drcv`b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Ges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cÖwµqvKiY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147.65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37.08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10.25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361.81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265" name="Picture 1" descr="D:\UGIIP-III Project\3rd Consultation\Panchaghar\panchaghar\Landuse_Ward_5.jpg"/>
          <p:cNvPicPr>
            <a:picLocks noChangeAspect="1" noChangeArrowheads="1"/>
          </p:cNvPicPr>
          <p:nvPr/>
        </p:nvPicPr>
        <p:blipFill>
          <a:blip r:embed="rId2" cstate="print"/>
          <a:srcRect t="15892" b="24925"/>
          <a:stretch>
            <a:fillRect/>
          </a:stretch>
        </p:blipFill>
        <p:spPr bwMode="auto">
          <a:xfrm>
            <a:off x="4572001" y="232010"/>
            <a:ext cx="5334000" cy="4142096"/>
          </a:xfrm>
          <a:prstGeom prst="rect">
            <a:avLst/>
          </a:prstGeom>
          <a:noFill/>
        </p:spPr>
      </p:pic>
      <p:grpSp>
        <p:nvGrpSpPr>
          <p:cNvPr id="2" name="Group 11"/>
          <p:cNvGrpSpPr/>
          <p:nvPr/>
        </p:nvGrpSpPr>
        <p:grpSpPr>
          <a:xfrm>
            <a:off x="5498220" y="4326342"/>
            <a:ext cx="4653439" cy="2359000"/>
            <a:chOff x="5252561" y="0"/>
            <a:chExt cx="4653439" cy="2359000"/>
          </a:xfrm>
        </p:grpSpPr>
        <p:pic>
          <p:nvPicPr>
            <p:cNvPr id="7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5252561" y="0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7168033" y="559795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0"/>
          <p:cNvGrpSpPr/>
          <p:nvPr/>
        </p:nvGrpSpPr>
        <p:grpSpPr>
          <a:xfrm>
            <a:off x="9075759" y="1433014"/>
            <a:ext cx="284052" cy="509008"/>
            <a:chOff x="8993872" y="2688609"/>
            <a:chExt cx="284052" cy="509008"/>
          </a:xfrm>
        </p:grpSpPr>
        <p:sp>
          <p:nvSpPr>
            <p:cNvPr id="9" name="Isosceles Triangle 8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871042" y="192434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1:10800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191180" y="216209"/>
            <a:ext cx="3695814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bs-06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wPÎ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61964"/>
              </p:ext>
            </p:extLst>
          </p:nvPr>
        </p:nvGraphicFramePr>
        <p:xfrm>
          <a:off x="177530" y="828082"/>
          <a:ext cx="3944091" cy="5593050"/>
        </p:xfrm>
        <a:graphic>
          <a:graphicData uri="http://schemas.openxmlformats.org/drawingml/2006/table">
            <a:tbl>
              <a:tblPr/>
              <a:tblGrid>
                <a:gridCol w="682836"/>
                <a:gridCol w="1550608"/>
                <a:gridCol w="1081158"/>
                <a:gridCol w="629489"/>
              </a:tblGrid>
              <a:tr h="2533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bs-06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2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K…wl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58.54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32.19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63.55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34.94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47.15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25.92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181.88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41" name="Picture 1" descr="D:\UGIIP-III Project\3rd Consultation\Panchaghar\panchaghar\Landuse_Ward_6.jpg"/>
          <p:cNvPicPr>
            <a:picLocks noChangeAspect="1" noChangeArrowheads="1"/>
          </p:cNvPicPr>
          <p:nvPr/>
        </p:nvPicPr>
        <p:blipFill>
          <a:blip r:embed="rId2" cstate="print"/>
          <a:srcRect t="17925" b="20172"/>
          <a:stretch>
            <a:fillRect/>
          </a:stretch>
        </p:blipFill>
        <p:spPr bwMode="auto">
          <a:xfrm>
            <a:off x="4299045" y="0"/>
            <a:ext cx="5606956" cy="4585648"/>
          </a:xfrm>
          <a:prstGeom prst="rect">
            <a:avLst/>
          </a:prstGeom>
          <a:noFill/>
        </p:spPr>
      </p:pic>
      <p:grpSp>
        <p:nvGrpSpPr>
          <p:cNvPr id="2" name="Group 6"/>
          <p:cNvGrpSpPr/>
          <p:nvPr/>
        </p:nvGrpSpPr>
        <p:grpSpPr>
          <a:xfrm>
            <a:off x="5705237" y="4415743"/>
            <a:ext cx="4653439" cy="2359000"/>
            <a:chOff x="5732533" y="4415743"/>
            <a:chExt cx="4653439" cy="2359000"/>
          </a:xfrm>
        </p:grpSpPr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5732533" y="4415743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7648005" y="4975538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9"/>
          <p:cNvGrpSpPr/>
          <p:nvPr/>
        </p:nvGrpSpPr>
        <p:grpSpPr>
          <a:xfrm>
            <a:off x="9034816" y="1692305"/>
            <a:ext cx="284052" cy="509008"/>
            <a:chOff x="8993872" y="2688609"/>
            <a:chExt cx="284052" cy="509008"/>
          </a:xfrm>
        </p:grpSpPr>
        <p:sp>
          <p:nvSpPr>
            <p:cNvPr id="11" name="Isosceles Triangle 10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830098" y="2115412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1:7100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177532" y="257153"/>
            <a:ext cx="3339947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bs-07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411592"/>
              </p:ext>
            </p:extLst>
          </p:nvPr>
        </p:nvGraphicFramePr>
        <p:xfrm>
          <a:off x="197002" y="900136"/>
          <a:ext cx="3856383" cy="5300240"/>
        </p:xfrm>
        <a:graphic>
          <a:graphicData uri="http://schemas.openxmlformats.org/drawingml/2006/table">
            <a:tbl>
              <a:tblPr/>
              <a:tblGrid>
                <a:gridCol w="570562"/>
                <a:gridCol w="1516863"/>
                <a:gridCol w="1057630"/>
                <a:gridCol w="711328"/>
              </a:tblGrid>
              <a:tr h="2527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48" marR="7248" marT="89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bs-07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1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338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7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K…wl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298.95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64.53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12.43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Drcv`b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Ges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cÖwµqvKiY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114.36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24.69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21.17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463.26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217" name="Picture 1" descr="D:\UGIIP-III Project\3rd Consultation\Panchaghar\panchaghar\Landuse_Ward_7.jpg"/>
          <p:cNvPicPr>
            <a:picLocks noChangeAspect="1" noChangeArrowheads="1"/>
          </p:cNvPicPr>
          <p:nvPr/>
        </p:nvPicPr>
        <p:blipFill>
          <a:blip r:embed="rId2" cstate="print"/>
          <a:srcRect t="16062" b="21675"/>
          <a:stretch>
            <a:fillRect/>
          </a:stretch>
        </p:blipFill>
        <p:spPr bwMode="auto">
          <a:xfrm>
            <a:off x="4094328" y="191069"/>
            <a:ext cx="5811672" cy="4653886"/>
          </a:xfrm>
          <a:prstGeom prst="rect">
            <a:avLst/>
          </a:prstGeom>
          <a:noFill/>
        </p:spPr>
      </p:pic>
      <p:grpSp>
        <p:nvGrpSpPr>
          <p:cNvPr id="2" name="Group 6"/>
          <p:cNvGrpSpPr/>
          <p:nvPr/>
        </p:nvGrpSpPr>
        <p:grpSpPr>
          <a:xfrm>
            <a:off x="5650645" y="4402095"/>
            <a:ext cx="4653439" cy="2359000"/>
            <a:chOff x="5732533" y="4415743"/>
            <a:chExt cx="4653439" cy="2359000"/>
          </a:xfrm>
        </p:grpSpPr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5732533" y="4415743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7648005" y="4975538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"/>
          <p:cNvGrpSpPr/>
          <p:nvPr/>
        </p:nvGrpSpPr>
        <p:grpSpPr>
          <a:xfrm>
            <a:off x="9253180" y="4244436"/>
            <a:ext cx="284052" cy="509008"/>
            <a:chOff x="8993872" y="2688609"/>
            <a:chExt cx="284052" cy="509008"/>
          </a:xfrm>
        </p:grpSpPr>
        <p:sp>
          <p:nvSpPr>
            <p:cNvPr id="11" name="Isosceles Triangle 10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075757" y="4722135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1:11580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586965" y="298096"/>
            <a:ext cx="3254988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bs-08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024433"/>
              </p:ext>
            </p:extLst>
          </p:nvPr>
        </p:nvGraphicFramePr>
        <p:xfrm>
          <a:off x="191182" y="937904"/>
          <a:ext cx="3944090" cy="5030700"/>
        </p:xfrm>
        <a:graphic>
          <a:graphicData uri="http://schemas.openxmlformats.org/drawingml/2006/table">
            <a:tbl>
              <a:tblPr/>
              <a:tblGrid>
                <a:gridCol w="504854"/>
                <a:gridCol w="1699975"/>
                <a:gridCol w="1067306"/>
                <a:gridCol w="671955"/>
              </a:tblGrid>
              <a:tr h="2527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48" marR="7248" marT="89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bs-08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99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507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K…wl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moK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8.4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59.6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45.52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32.61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24.91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130.92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985" name="Picture 1" descr="D:\UGIIP-III Project\3rd Consultation\Panchaghar\panchaghar\Landuse_Ward_8.jpg"/>
          <p:cNvPicPr>
            <a:picLocks noChangeAspect="1" noChangeArrowheads="1"/>
          </p:cNvPicPr>
          <p:nvPr/>
        </p:nvPicPr>
        <p:blipFill>
          <a:blip r:embed="rId2" cstate="print"/>
          <a:srcRect t="13111" b="15151"/>
          <a:stretch>
            <a:fillRect/>
          </a:stretch>
        </p:blipFill>
        <p:spPr bwMode="auto">
          <a:xfrm>
            <a:off x="4299045" y="27291"/>
            <a:ext cx="5566011" cy="4831305"/>
          </a:xfrm>
          <a:prstGeom prst="rect">
            <a:avLst/>
          </a:prstGeom>
          <a:noFill/>
        </p:spPr>
      </p:pic>
      <p:grpSp>
        <p:nvGrpSpPr>
          <p:cNvPr id="2" name="Group 6"/>
          <p:cNvGrpSpPr/>
          <p:nvPr/>
        </p:nvGrpSpPr>
        <p:grpSpPr>
          <a:xfrm>
            <a:off x="5650645" y="4402095"/>
            <a:ext cx="4653439" cy="2359000"/>
            <a:chOff x="5732533" y="4415743"/>
            <a:chExt cx="4653439" cy="2359000"/>
          </a:xfrm>
        </p:grpSpPr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5732533" y="4415743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7648005" y="4975538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"/>
          <p:cNvGrpSpPr/>
          <p:nvPr/>
        </p:nvGrpSpPr>
        <p:grpSpPr>
          <a:xfrm>
            <a:off x="9225884" y="2401988"/>
            <a:ext cx="284052" cy="509008"/>
            <a:chOff x="8993872" y="2688609"/>
            <a:chExt cx="284052" cy="509008"/>
          </a:xfrm>
        </p:grpSpPr>
        <p:sp>
          <p:nvSpPr>
            <p:cNvPr id="11" name="Isosceles Triangle 10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034815" y="2852391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1:5670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5"/>
          <p:cNvSpPr txBox="1">
            <a:spLocks noChangeArrowheads="1"/>
          </p:cNvSpPr>
          <p:nvPr/>
        </p:nvSpPr>
        <p:spPr bwMode="auto">
          <a:xfrm>
            <a:off x="505079" y="366335"/>
            <a:ext cx="3331932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© bs-09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2600" b="1" dirty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600" b="1" dirty="0" smtClean="0">
                <a:solidFill>
                  <a:sysClr val="windowText" lastClr="0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as-IN" sz="2600" b="1" dirty="0">
              <a:solidFill>
                <a:sysClr val="windowText" lastClr="000000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02725"/>
              </p:ext>
            </p:extLst>
          </p:nvPr>
        </p:nvGraphicFramePr>
        <p:xfrm>
          <a:off x="261912" y="941079"/>
          <a:ext cx="3750528" cy="5223359"/>
        </p:xfrm>
        <a:graphic>
          <a:graphicData uri="http://schemas.openxmlformats.org/drawingml/2006/table">
            <a:tbl>
              <a:tblPr/>
              <a:tblGrid>
                <a:gridCol w="649324"/>
                <a:gridCol w="1474510"/>
                <a:gridCol w="1028098"/>
                <a:gridCol w="598596"/>
              </a:tblGrid>
              <a:tr h="2527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48" marR="7248" marT="89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-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IqvW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© bs-09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1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cªkvmwbK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378.78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57.12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17.15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e¨vwYwRK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4.54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23.37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3.52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164.26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24.77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2.98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0.45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61.19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9.23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2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48" marR="7248" marT="89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663.09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61" name="Picture 1" descr="D:\UGIIP-III Project\3rd Consultation\Panchaghar\panchaghar\Landuse_Ward_9.jpg"/>
          <p:cNvPicPr>
            <a:picLocks noChangeAspect="1" noChangeArrowheads="1"/>
          </p:cNvPicPr>
          <p:nvPr/>
        </p:nvPicPr>
        <p:blipFill>
          <a:blip r:embed="rId2" cstate="print"/>
          <a:srcRect t="12033" b="12295"/>
          <a:stretch>
            <a:fillRect/>
          </a:stretch>
        </p:blipFill>
        <p:spPr bwMode="auto">
          <a:xfrm>
            <a:off x="4176215" y="35413"/>
            <a:ext cx="5729785" cy="4877781"/>
          </a:xfrm>
          <a:prstGeom prst="rect">
            <a:avLst/>
          </a:prstGeom>
          <a:noFill/>
        </p:spPr>
      </p:pic>
      <p:grpSp>
        <p:nvGrpSpPr>
          <p:cNvPr id="7" name="Group 6"/>
          <p:cNvGrpSpPr/>
          <p:nvPr/>
        </p:nvGrpSpPr>
        <p:grpSpPr>
          <a:xfrm>
            <a:off x="4886357" y="4402095"/>
            <a:ext cx="4653439" cy="2359000"/>
            <a:chOff x="5732533" y="4415743"/>
            <a:chExt cx="4653439" cy="2359000"/>
          </a:xfrm>
        </p:grpSpPr>
        <p:pic>
          <p:nvPicPr>
            <p:cNvPr id="8" name="Picture 117"/>
            <p:cNvPicPr>
              <a:picLocks noChangeAspect="1" noChangeArrowheads="1"/>
            </p:cNvPicPr>
            <p:nvPr/>
          </p:nvPicPr>
          <p:blipFill>
            <a:blip r:embed="rId3"/>
            <a:srcRect b="43434"/>
            <a:stretch>
              <a:fillRect/>
            </a:stretch>
          </p:blipFill>
          <p:spPr bwMode="auto">
            <a:xfrm>
              <a:off x="5732533" y="4415743"/>
              <a:ext cx="2742748" cy="234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7"/>
            <p:cNvPicPr>
              <a:picLocks noChangeAspect="1" noChangeArrowheads="1"/>
            </p:cNvPicPr>
            <p:nvPr/>
          </p:nvPicPr>
          <p:blipFill>
            <a:blip r:embed="rId3"/>
            <a:srcRect t="56566"/>
            <a:stretch>
              <a:fillRect/>
            </a:stretch>
          </p:blipFill>
          <p:spPr bwMode="auto">
            <a:xfrm>
              <a:off x="7648005" y="4975538"/>
              <a:ext cx="2737967" cy="1799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9"/>
          <p:cNvGrpSpPr/>
          <p:nvPr/>
        </p:nvGrpSpPr>
        <p:grpSpPr>
          <a:xfrm>
            <a:off x="9225884" y="5036006"/>
            <a:ext cx="284052" cy="509008"/>
            <a:chOff x="8993872" y="2688609"/>
            <a:chExt cx="284052" cy="509008"/>
          </a:xfrm>
        </p:grpSpPr>
        <p:sp>
          <p:nvSpPr>
            <p:cNvPr id="11" name="Isosceles Triangle 10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034815" y="5513705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1:12750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07770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1"/>
          <p:cNvSpPr txBox="1">
            <a:spLocks noChangeArrowheads="1"/>
          </p:cNvSpPr>
          <p:nvPr/>
        </p:nvSpPr>
        <p:spPr bwMode="auto">
          <a:xfrm>
            <a:off x="409546" y="1037500"/>
            <a:ext cx="5454308" cy="53745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GjvKv‡Z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mo‡Ki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gvb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`‡</a:t>
            </a:r>
            <a:r>
              <a:rPr lang="en-US" sz="3000" b="1" dirty="0" err="1">
                <a:latin typeface="SutonnyMJ" pitchFamily="2" charset="0"/>
                <a:cs typeface="SutonnyMJ" pitchFamily="2" charset="0"/>
              </a:rPr>
              <a:t>Ûi</a:t>
            </a:r>
            <a:r>
              <a:rPr lang="en-US" sz="3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0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sz="3000" b="1" dirty="0" err="1" smtClean="0">
                <a:latin typeface="SutonnyMJ" pitchFamily="2" charset="0"/>
                <a:cs typeface="SutonnyMJ" pitchFamily="2" charset="0"/>
              </a:rPr>
              <a:t>vebv</a:t>
            </a:r>
            <a:endParaRPr lang="en-US" sz="3000" b="1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497570"/>
              </p:ext>
            </p:extLst>
          </p:nvPr>
        </p:nvGraphicFramePr>
        <p:xfrm>
          <a:off x="400097" y="1560319"/>
          <a:ext cx="9303461" cy="35712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052787"/>
                <a:gridCol w="3220871"/>
                <a:gridCol w="3029803"/>
              </a:tblGrid>
              <a:tr h="8280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cÖk¯</a:t>
                      </a:r>
                      <a:r>
                        <a:rPr lang="en-US" sz="2400" dirty="0" err="1" smtClean="0">
                          <a:latin typeface="SutonnyMJ"/>
                          <a:cs typeface="SutonnyMJ" pitchFamily="2" charset="0"/>
                        </a:rPr>
                        <a:t>ZK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i‡Yi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wbg©v‡Yi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ivBU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Ad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7898"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RvZxq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AvÂwjK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gnvmoK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36-45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837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40-50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18-20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248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Kv‡j±i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30-40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12-15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9433"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/¯’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25-30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6-8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154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dzUcv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_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8-10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074"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evBmvB‡Kj</a:t>
                      </a:r>
                      <a:r>
                        <a:rPr lang="en-US" sz="24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3-5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DC84C-0BFB-4E88-9015-9EACDF44CF82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407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C92898-3572-4616-942C-8A0EAD7C0363}" type="slidenum">
              <a:rPr lang="en-US"/>
              <a:pPr>
                <a:defRPr/>
              </a:pPr>
              <a:t>17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840880"/>
          <a:ext cx="3046953" cy="180307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463302"/>
                <a:gridCol w="1583651"/>
              </a:tblGrid>
              <a:tr h="27659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7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20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47.41 </a:t>
                      </a:r>
                      <a:r>
                        <a:rPr lang="en-US" sz="2000" b="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  <a:endParaRPr lang="en-US" sz="20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7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89.49wK.wg. </a:t>
                      </a:r>
                      <a:endParaRPr lang="en-US" sz="20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0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20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mwg-cvKv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20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ivW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4.55 </a:t>
                      </a:r>
                      <a:r>
                        <a:rPr lang="en-US" sz="2000" b="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  <a:endParaRPr lang="en-US" sz="2000" b="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141.45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006219" y="4217158"/>
            <a:ext cx="284052" cy="509008"/>
            <a:chOff x="8993872" y="2688609"/>
            <a:chExt cx="284052" cy="509008"/>
          </a:xfrm>
        </p:grpSpPr>
        <p:sp>
          <p:nvSpPr>
            <p:cNvPr id="11" name="Isosceles Triangle 10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pic>
        <p:nvPicPr>
          <p:cNvPr id="15" name="Picture 2" descr="8"/>
          <p:cNvPicPr>
            <a:picLocks noChangeAspect="1" noChangeArrowheads="1"/>
          </p:cNvPicPr>
          <p:nvPr/>
        </p:nvPicPr>
        <p:blipFill>
          <a:blip r:embed="rId2" cstate="print"/>
          <a:srcRect l="74182" t="80265" r="5494" b="10835"/>
          <a:stretch>
            <a:fillRect/>
          </a:stretch>
        </p:blipFill>
        <p:spPr bwMode="auto">
          <a:xfrm>
            <a:off x="272956" y="4804012"/>
            <a:ext cx="2661314" cy="140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" name="Picture 1" descr="D:\UGIIP-III Project\3rd Consultation\Panchaghar\6.3_rd.jpg"/>
          <p:cNvPicPr>
            <a:picLocks noChangeAspect="1" noChangeArrowheads="1"/>
          </p:cNvPicPr>
          <p:nvPr/>
        </p:nvPicPr>
        <p:blipFill>
          <a:blip r:embed="rId3" cstate="print"/>
          <a:srcRect l="6886" t="8629" r="5773" b="27831"/>
          <a:stretch>
            <a:fillRect/>
          </a:stretch>
        </p:blipFill>
        <p:spPr bwMode="auto">
          <a:xfrm>
            <a:off x="3234522" y="20867"/>
            <a:ext cx="6591867" cy="6782541"/>
          </a:xfrm>
          <a:prstGeom prst="rect">
            <a:avLst/>
          </a:prstGeom>
          <a:noFill/>
        </p:spPr>
      </p:pic>
      <p:sp>
        <p:nvSpPr>
          <p:cNvPr id="17" name="TextBox 35"/>
          <p:cNvSpPr txBox="1">
            <a:spLocks noChangeArrowheads="1"/>
          </p:cNvSpPr>
          <p:nvPr/>
        </p:nvSpPr>
        <p:spPr bwMode="auto">
          <a:xfrm>
            <a:off x="307610" y="341196"/>
            <a:ext cx="4066107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eZ©gvb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116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44C8-8289-4833-B869-7CF1D1B148E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249519" y="341464"/>
            <a:ext cx="3037582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lIns="75054" tIns="37527" rIns="75054" bIns="37527">
            <a:spAutoFit/>
          </a:bodyPr>
          <a:lstStyle/>
          <a:p>
            <a:pPr eaLnBrk="1" hangingPunct="1"/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wb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vkb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e¨e¯’vi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wPÎ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3772" y="4067033"/>
            <a:ext cx="3125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2060"/>
                </a:solidFill>
              </a:rPr>
              <a:t>১,৩,৪ নং ওয়ার্ড এ জলাবদ্ধতা সবথেকে </a:t>
            </a:r>
            <a:r>
              <a:rPr lang="bn-BD" b="1" dirty="0" smtClean="0">
                <a:solidFill>
                  <a:srgbClr val="002060"/>
                </a:solidFill>
              </a:rPr>
              <a:t>বেশি 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35843" name="Picture 3" descr="D:\UGIIP-III Project\3rd Consultation\Panchaghar\6.5_dr.jpg"/>
          <p:cNvPicPr>
            <a:picLocks noChangeAspect="1" noChangeArrowheads="1"/>
          </p:cNvPicPr>
          <p:nvPr/>
        </p:nvPicPr>
        <p:blipFill>
          <a:blip r:embed="rId2" cstate="print"/>
          <a:srcRect l="7066" t="15264" r="6856" b="32552"/>
          <a:stretch>
            <a:fillRect/>
          </a:stretch>
        </p:blipFill>
        <p:spPr bwMode="auto">
          <a:xfrm>
            <a:off x="3150354" y="799291"/>
            <a:ext cx="6755646" cy="5792577"/>
          </a:xfrm>
          <a:prstGeom prst="rect">
            <a:avLst/>
          </a:prstGeom>
          <a:noFill/>
        </p:spPr>
      </p:pic>
      <p:pic>
        <p:nvPicPr>
          <p:cNvPr id="35844" name="Picture 4" descr="D:\UGIIP-III Project\3rd Consultation\Panchaghar\6.5_dr.jpg"/>
          <p:cNvPicPr>
            <a:picLocks noChangeAspect="1" noChangeArrowheads="1"/>
          </p:cNvPicPr>
          <p:nvPr/>
        </p:nvPicPr>
        <p:blipFill>
          <a:blip r:embed="rId3" cstate="print"/>
          <a:srcRect l="72031" t="82057" r="6134" b="12520"/>
          <a:stretch>
            <a:fillRect/>
          </a:stretch>
        </p:blipFill>
        <p:spPr bwMode="auto">
          <a:xfrm>
            <a:off x="0" y="5363571"/>
            <a:ext cx="3652459" cy="1282889"/>
          </a:xfrm>
          <a:prstGeom prst="rect">
            <a:avLst/>
          </a:prstGeom>
          <a:noFill/>
        </p:spPr>
      </p:pic>
      <p:grpSp>
        <p:nvGrpSpPr>
          <p:cNvPr id="23" name="Group 22"/>
          <p:cNvGrpSpPr/>
          <p:nvPr/>
        </p:nvGrpSpPr>
        <p:grpSpPr>
          <a:xfrm>
            <a:off x="8775508" y="5909485"/>
            <a:ext cx="284052" cy="509008"/>
            <a:chOff x="8993872" y="2688609"/>
            <a:chExt cx="284052" cy="509008"/>
          </a:xfrm>
        </p:grpSpPr>
        <p:sp>
          <p:nvSpPr>
            <p:cNvPr id="24" name="Isosceles Triangle 23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</a:t>
              </a:r>
              <a:endParaRPr lang="en-US" sz="1200" dirty="0"/>
            </a:p>
          </p:txBody>
        </p:sp>
      </p:grp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76833" y="1078927"/>
          <a:ext cx="3439824" cy="254259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51716"/>
                <a:gridCol w="778329"/>
                <a:gridCol w="1309779"/>
              </a:tblGrid>
              <a:tr h="81396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18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baseline="0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algn="ctr"/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সার্ভে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ডাটা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9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11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18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baseline="0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algn="ctr"/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="0" dirty="0" smtClean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0" dirty="0" err="1" smtClean="0">
                          <a:latin typeface="SutonnyMJ" pitchFamily="2" charset="0"/>
                          <a:cs typeface="SutonnyMJ" pitchFamily="2" charset="0"/>
                        </a:rPr>
                        <a:t>cŠimfv</a:t>
                      </a:r>
                      <a:r>
                        <a:rPr lang="en-US" sz="1800" b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ডাটা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800" b="0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91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20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latin typeface="SutonnyMJ"/>
                          <a:ea typeface="Calibri"/>
                          <a:cs typeface="Times New Roman"/>
                        </a:rPr>
                        <a:t>০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utonnyMJ"/>
                          <a:ea typeface="Calibri"/>
                          <a:cs typeface="Times New Roman"/>
                        </a:rPr>
                        <a:t>39.06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8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42.58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SutonnyMJ"/>
                          <a:ea typeface="Calibri"/>
                          <a:cs typeface="Times New Roman"/>
                        </a:rPr>
                        <a:t>24.02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5768"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bn-BD" sz="16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খোলা</a:t>
                      </a:r>
                      <a:r>
                        <a:rPr lang="bn-BD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b="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Wªb</a:t>
                      </a:r>
                      <a:endParaRPr lang="en-US" sz="2000" b="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০.৫৮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০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6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gvU</a:t>
                      </a:r>
                      <a:r>
                        <a:rPr lang="bn-BD" sz="2000" b="1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 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43.16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63.08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8677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7864</TotalTime>
  <Words>1717</Words>
  <Application>Microsoft Office PowerPoint</Application>
  <PresentationFormat>A4 Paper (210x297 mm)</PresentationFormat>
  <Paragraphs>868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Tahsin Hossain</dc:creator>
  <cp:lastModifiedBy>Windows User</cp:lastModifiedBy>
  <cp:revision>727</cp:revision>
  <dcterms:created xsi:type="dcterms:W3CDTF">2017-08-24T08:00:37Z</dcterms:created>
  <dcterms:modified xsi:type="dcterms:W3CDTF">2022-07-14T15:27:09Z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375670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