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646" r:id="rId2"/>
    <p:sldId id="643" r:id="rId3"/>
    <p:sldId id="644" r:id="rId4"/>
    <p:sldId id="645" r:id="rId5"/>
    <p:sldId id="642" r:id="rId6"/>
    <p:sldId id="641" r:id="rId7"/>
    <p:sldId id="640" r:id="rId8"/>
    <p:sldId id="616" r:id="rId9"/>
    <p:sldId id="617" r:id="rId10"/>
    <p:sldId id="625" r:id="rId11"/>
    <p:sldId id="626" r:id="rId12"/>
    <p:sldId id="627" r:id="rId13"/>
    <p:sldId id="628" r:id="rId14"/>
    <p:sldId id="629" r:id="rId15"/>
    <p:sldId id="630" r:id="rId16"/>
    <p:sldId id="631" r:id="rId17"/>
    <p:sldId id="632" r:id="rId18"/>
    <p:sldId id="633" r:id="rId19"/>
    <p:sldId id="634" r:id="rId20"/>
    <p:sldId id="635" r:id="rId21"/>
    <p:sldId id="636" r:id="rId22"/>
    <p:sldId id="637" r:id="rId23"/>
    <p:sldId id="638" r:id="rId24"/>
    <p:sldId id="639" r:id="rId25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DCL" initials="D" lastIdx="1" clrIdx="0">
    <p:extLst>
      <p:ext uri="{19B8F6BF-5375-455C-9EA6-DF929625EA0E}">
        <p15:presenceInfo xmlns:p15="http://schemas.microsoft.com/office/powerpoint/2012/main" xmlns="" userId="DDC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0066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02F2B-AD51-445D-A972-71E4530EAE5C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5D860-8870-4EF2-8D30-CC0EBF61C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5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0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26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8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63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85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7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8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8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871632" y="-52955"/>
            <a:ext cx="5577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142430"/>
              </p:ext>
            </p:extLst>
          </p:nvPr>
        </p:nvGraphicFramePr>
        <p:xfrm>
          <a:off x="355209" y="1424580"/>
          <a:ext cx="4112016" cy="253061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70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0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17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6756"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84.01 </a:t>
                      </a:r>
                      <a:r>
                        <a:rPr lang="en-US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111.28 </a:t>
                      </a:r>
                      <a:r>
                        <a:rPr lang="en-US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mwg-cvKv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28.02 </a:t>
                      </a:r>
                      <a:r>
                        <a:rPr lang="en-US" sz="2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034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223.31 </a:t>
                      </a:r>
                      <a:r>
                        <a:rPr lang="en-US" sz="2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E0A673B-0E15-4C87-B4ED-3ED962174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876800"/>
            <a:ext cx="2311078" cy="1361191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4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5769" r="3630" b="26923"/>
          <a:stretch>
            <a:fillRect/>
          </a:stretch>
        </p:blipFill>
        <p:spPr bwMode="auto">
          <a:xfrm>
            <a:off x="4467225" y="555008"/>
            <a:ext cx="5286375" cy="579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369EF86-E8F5-4AFD-B57C-0616BD34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496886" y="-21203"/>
            <a:ext cx="5915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mo‡Ki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Ûi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509B4547-E637-43EB-A564-38ECBDD3C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346435"/>
              </p:ext>
            </p:extLst>
          </p:nvPr>
        </p:nvGraphicFramePr>
        <p:xfrm>
          <a:off x="609600" y="1468965"/>
          <a:ext cx="8802688" cy="356800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09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92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2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cÖk¯</a:t>
                      </a:r>
                      <a:r>
                        <a:rPr lang="en-US" sz="2000" dirty="0" err="1" smtClean="0">
                          <a:latin typeface="AdarshaLipiExp"/>
                          <a:cs typeface="SutonnyMJ" pitchFamily="2" charset="0"/>
                        </a:rPr>
                        <a:t>aL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i‡Yi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wbg©v‡Yi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RvZxq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AvÂwjK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gnvmoK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36-45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40-50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18-20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30-40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12-15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25-30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6-8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8-10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3-5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="" xmlns:a16="http://schemas.microsoft.com/office/drawing/2014/main" id="{71334742-EAD3-44CC-BD43-50491B98D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117068"/>
            <a:ext cx="19883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RHD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27FA74-B8B9-49AF-B25D-78DA2CE6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59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026849" y="24825"/>
            <a:ext cx="6421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3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32F463-C125-4072-80DE-0E12CD127C0F}"/>
              </a:ext>
            </a:extLst>
          </p:cNvPr>
          <p:cNvSpPr txBox="1"/>
          <p:nvPr/>
        </p:nvSpPr>
        <p:spPr>
          <a:xfrm>
            <a:off x="533400" y="685800"/>
            <a:ext cx="8878888" cy="559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Dc‡i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ewY©Z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nqwb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AcÖZzj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Reªv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c`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Pvix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wewNœZ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ewkifvM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20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dz‡Ui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Kg (50% Gi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15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dz‡Ui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Kg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‡¯’i)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wewNœZ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B›Uvi‡mKk‡b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hvbRU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j‡M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wi·v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f¨vb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bwQgb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Kwigb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GKmv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Kg©ÿgZv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A‡bKvs‡k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mvBbGR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(Road Signage and markings)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wgwWqvb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Avjv`vfv‡e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UªvK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Uvwg©bv‡ji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A‡bK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Kg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vgv‡bvi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wba©vwiZ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7C6917C-1B2D-4221-A0FC-4EA8C796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57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1295400" y="76200"/>
            <a:ext cx="873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5EA207-83F3-4F3C-94D0-7D4CA701A4E4}"/>
              </a:ext>
            </a:extLst>
          </p:cNvPr>
          <p:cNvSpPr txBox="1"/>
          <p:nvPr/>
        </p:nvSpPr>
        <p:spPr>
          <a:xfrm>
            <a:off x="606575" y="1098362"/>
            <a:ext cx="88788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 smtClean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h_vh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bUIqvK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 smtClean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I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Reªv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kÖYxweb¨vm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B›Uvi‡mKkb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mo‡K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hvbevnb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mvBbGR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(Road Signage and markings)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†e,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UªvK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Uvwg©bvj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4EFA3B3-7389-4BF2-8A88-1A87E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81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4386A8E8-17DD-4268-979E-AE28B3ED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4" t="8303" r="15190" b="29887"/>
          <a:stretch/>
        </p:blipFill>
        <p:spPr>
          <a:xfrm>
            <a:off x="4724400" y="533400"/>
            <a:ext cx="4953000" cy="6240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CDE75F8-49A3-416E-A2AC-17418EBB63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4" t="8998" r="16996" b="29634"/>
          <a:stretch/>
        </p:blipFill>
        <p:spPr>
          <a:xfrm>
            <a:off x="4724400" y="572344"/>
            <a:ext cx="4953000" cy="63618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96CC6115-8D44-4166-B848-5B18BDCC2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830252"/>
            <a:ext cx="4419600" cy="54181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30C879D-BDBD-4AF8-9821-5D6514F48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914400"/>
            <a:ext cx="3962400" cy="55809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401EB3D-FED2-495C-B3A9-CB4C5A5EE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301" y="558853"/>
            <a:ext cx="3117499" cy="568954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761024" y="-52955"/>
            <a:ext cx="6231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7971F220-A2ED-411A-8BE7-55AF5010F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755317"/>
              </p:ext>
            </p:extLst>
          </p:nvPr>
        </p:nvGraphicFramePr>
        <p:xfrm>
          <a:off x="381000" y="1676400"/>
          <a:ext cx="4191000" cy="34109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4170722654"/>
                    </a:ext>
                  </a:extLst>
                </a:gridCol>
                <a:gridCol w="1447800">
                  <a:extLst>
                    <a:ext uri="{9D8B030D-6E8A-4147-A177-3AD203B41FA5}">
                      <a16:colId xmlns="" xmlns:a16="http://schemas.microsoft.com/office/drawing/2014/main" val="4008770323"/>
                    </a:ext>
                  </a:extLst>
                </a:gridCol>
              </a:tblGrid>
              <a:tr h="5880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12445836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15.55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7962241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20.10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110084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21.25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03650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41.25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3407435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98.07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7797208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30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cwieZ©b‡hvM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¨)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890286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3E997C9-42E5-4037-AFE6-B2F28A8AFA83}"/>
              </a:ext>
            </a:extLst>
          </p:cNvPr>
          <p:cNvSpPr/>
          <p:nvPr/>
        </p:nvSpPr>
        <p:spPr>
          <a:xfrm rot="19938498">
            <a:off x="5737841" y="6194880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Dhaka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49FCFE9B-9161-4A15-93CC-26F191E658B0}"/>
              </a:ext>
            </a:extLst>
          </p:cNvPr>
          <p:cNvSpPr/>
          <p:nvPr/>
        </p:nvSpPr>
        <p:spPr>
          <a:xfrm rot="5400000">
            <a:off x="5174355" y="809478"/>
            <a:ext cx="1303309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</a:t>
            </a:r>
            <a:r>
              <a:rPr lang="en-US" sz="1200" b="1" dirty="0" err="1">
                <a:solidFill>
                  <a:schemeClr val="tx1"/>
                </a:solidFill>
              </a:rPr>
              <a:t>Moharajpur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0D93109E-FF64-43A9-8925-53F807780DEC}"/>
              </a:ext>
            </a:extLst>
          </p:cNvPr>
          <p:cNvSpPr/>
          <p:nvPr/>
        </p:nvSpPr>
        <p:spPr>
          <a:xfrm>
            <a:off x="4454368" y="1754825"/>
            <a:ext cx="116889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To </a:t>
            </a:r>
            <a:r>
              <a:rPr lang="en-US" sz="1200" b="1" dirty="0" err="1">
                <a:solidFill>
                  <a:schemeClr val="tx1"/>
                </a:solidFill>
              </a:rPr>
              <a:t>Boxiganj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EE7A8538-E81E-470A-8AA3-C6137AD1A24F}"/>
              </a:ext>
            </a:extLst>
          </p:cNvPr>
          <p:cNvSpPr/>
          <p:nvPr/>
        </p:nvSpPr>
        <p:spPr>
          <a:xfrm rot="17522307">
            <a:off x="7857256" y="927264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Jhinaigati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C3F8F8FC-3083-4BF1-9637-116C3CDEAAA5}"/>
              </a:ext>
            </a:extLst>
          </p:cNvPr>
          <p:cNvSpPr/>
          <p:nvPr/>
        </p:nvSpPr>
        <p:spPr>
          <a:xfrm>
            <a:off x="8864324" y="3962400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Fulpur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E151E9F2-B3C9-4F97-9AB0-94AB3A1483E0}"/>
              </a:ext>
            </a:extLst>
          </p:cNvPr>
          <p:cNvSpPr/>
          <p:nvPr/>
        </p:nvSpPr>
        <p:spPr>
          <a:xfrm rot="2281606">
            <a:off x="8043353" y="6380909"/>
            <a:ext cx="1041676" cy="430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To </a:t>
            </a:r>
            <a:r>
              <a:rPr lang="en-US" sz="1100" b="1" dirty="0" err="1">
                <a:solidFill>
                  <a:schemeClr val="tx1"/>
                </a:solidFill>
              </a:rPr>
              <a:t>Nokla</a:t>
            </a:r>
            <a:endParaRPr lang="en-US" sz="1100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7E82047D-78C8-46DF-B35F-DF341DC6C1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3722" y="762000"/>
            <a:ext cx="4306478" cy="601665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1C1A28F-8276-451F-9B2F-476DD6AF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2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5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1883BC3B-9EEC-4233-84C0-E780BFD89020}"/>
              </a:ext>
            </a:extLst>
          </p:cNvPr>
          <p:cNvGrpSpPr/>
          <p:nvPr/>
        </p:nvGrpSpPr>
        <p:grpSpPr>
          <a:xfrm>
            <a:off x="602709" y="2947867"/>
            <a:ext cx="8810716" cy="3452933"/>
            <a:chOff x="601572" y="2970219"/>
            <a:chExt cx="8810716" cy="3452933"/>
          </a:xfrm>
        </p:grpSpPr>
        <p:pic>
          <p:nvPicPr>
            <p:cNvPr id="15" name="Picture 14" descr="E:\salam\UGIIP-III\Final report\Chapainawabganj\report\map and pic\1.jpg"/>
            <p:cNvPicPr/>
            <p:nvPr/>
          </p:nvPicPr>
          <p:blipFill>
            <a:blip r:embed="rId3"/>
            <a:srcRect l="8974" r="6613" b="5769"/>
            <a:stretch>
              <a:fillRect/>
            </a:stretch>
          </p:blipFill>
          <p:spPr bwMode="auto">
            <a:xfrm>
              <a:off x="601572" y="2971799"/>
              <a:ext cx="8810716" cy="3451353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D50F30D-089D-4103-A88C-0774A564B361}"/>
                </a:ext>
              </a:extLst>
            </p:cNvPr>
            <p:cNvSpPr txBox="1"/>
            <p:nvPr/>
          </p:nvSpPr>
          <p:spPr>
            <a:xfrm>
              <a:off x="3759887" y="2970219"/>
              <a:ext cx="1444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Primary Road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761024" y="-52955"/>
            <a:ext cx="6231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0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iv¯</a:t>
            </a:r>
            <a:r>
              <a:rPr lang="en-US" sz="2600" b="1" dirty="0" err="1" smtClean="0">
                <a:solidFill>
                  <a:srgbClr val="00B050"/>
                </a:solidFill>
                <a:latin typeface="AdarshaLipiExp"/>
                <a:cs typeface="SutonnyMJ" pitchFamily="2" charset="0"/>
              </a:rPr>
              <a:t>a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vi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1572" y="1025843"/>
          <a:ext cx="2827428" cy="18954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8274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23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31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3119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71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9C3D8B2-DEBF-4194-8BBD-171F62E04429}"/>
              </a:ext>
            </a:extLst>
          </p:cNvPr>
          <p:cNvGrpSpPr/>
          <p:nvPr/>
        </p:nvGrpSpPr>
        <p:grpSpPr>
          <a:xfrm>
            <a:off x="602709" y="2934306"/>
            <a:ext cx="8783116" cy="3467243"/>
            <a:chOff x="601572" y="2921273"/>
            <a:chExt cx="8783116" cy="3467243"/>
          </a:xfrm>
        </p:grpSpPr>
        <p:pic>
          <p:nvPicPr>
            <p:cNvPr id="16" name="Picture 15" descr="E:\salam\UGIIP-III\Final report\Chapainawabganj\report\map and pic\2.jpg"/>
            <p:cNvPicPr/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1572" y="2932127"/>
              <a:ext cx="8783116" cy="3456389"/>
            </a:xfrm>
            <a:prstGeom prst="rect">
              <a:avLst/>
            </a:prstGeom>
            <a:noFill/>
            <a:ln w="9525" cmpd="sng">
              <a:solidFill>
                <a:srgbClr val="4F81BD"/>
              </a:solidFill>
              <a:miter lim="800000"/>
              <a:headEnd/>
              <a:tailEnd/>
            </a:ln>
            <a:effectLst/>
          </p:spPr>
        </p:pic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A5EDE606-4C37-42C9-A3C6-5D1E0434BD2C}"/>
                </a:ext>
              </a:extLst>
            </p:cNvPr>
            <p:cNvSpPr txBox="1"/>
            <p:nvPr/>
          </p:nvSpPr>
          <p:spPr>
            <a:xfrm>
              <a:off x="3429000" y="2921273"/>
              <a:ext cx="1690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Secondary Road</a:t>
              </a:r>
            </a:p>
          </p:txBody>
        </p:sp>
      </p:grpSp>
      <p:pic>
        <p:nvPicPr>
          <p:cNvPr id="17" name="Picture 16" descr="E:\salam\UGIIP-III\Final report\Chapainawabganj\report\map and pic\3.gif"/>
          <p:cNvPicPr/>
          <p:nvPr/>
        </p:nvPicPr>
        <p:blipFill>
          <a:blip r:embed="rId5"/>
          <a:srcRect t="4460" b="5711"/>
          <a:stretch>
            <a:fillRect/>
          </a:stretch>
        </p:blipFill>
        <p:spPr bwMode="auto">
          <a:xfrm>
            <a:off x="597739" y="2955587"/>
            <a:ext cx="8778240" cy="3456389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pic>
        <p:nvPicPr>
          <p:cNvPr id="20" name="Picture 19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8441" y="2978627"/>
            <a:ext cx="8787384" cy="3456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FB40F57-23B4-4B9E-9B2A-FA6E282C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761024" y="-52955"/>
            <a:ext cx="6231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0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solidFill>
                  <a:srgbClr val="00B050"/>
                </a:solidFill>
                <a:latin typeface="AdarshaLipiExp"/>
                <a:cs typeface="SutonnyMJ" pitchFamily="2" charset="0"/>
              </a:rPr>
              <a:t>a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dzUcv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‡_i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56479" y="588884"/>
            <a:ext cx="4882375" cy="5876448"/>
            <a:chOff x="4656479" y="588884"/>
            <a:chExt cx="4882375" cy="5876448"/>
          </a:xfrm>
        </p:grpSpPr>
        <p:pic>
          <p:nvPicPr>
            <p:cNvPr id="12" name="Picture 11"/>
            <p:cNvPicPr/>
            <p:nvPr/>
          </p:nvPicPr>
          <p:blipFill rotWithShape="1">
            <a:blip r:embed="rId3"/>
            <a:srcRect t="6933" r="6193" b="933"/>
            <a:stretch/>
          </p:blipFill>
          <p:spPr bwMode="auto">
            <a:xfrm>
              <a:off x="4952999" y="588884"/>
              <a:ext cx="4585855" cy="5507116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4656479" y="6096000"/>
              <a:ext cx="486852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wewfbœ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Rv‡bi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cÖ¯ÍvweZ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dzUcv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‡_i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gvb`Û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I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wWRvBb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2400" y="2743200"/>
            <a:ext cx="4280063" cy="2787838"/>
            <a:chOff x="152400" y="2743200"/>
            <a:chExt cx="4280063" cy="2787838"/>
          </a:xfrm>
        </p:grpSpPr>
        <p:pic>
          <p:nvPicPr>
            <p:cNvPr id="13" name="Picture 12" descr="_Pic61"/>
            <p:cNvPicPr/>
            <p:nvPr/>
          </p:nvPicPr>
          <p:blipFill rotWithShape="1">
            <a:blip r:embed="rId4"/>
            <a:srcRect l="5627"/>
            <a:stretch/>
          </p:blipFill>
          <p:spPr bwMode="auto">
            <a:xfrm>
              <a:off x="152400" y="2743200"/>
              <a:ext cx="4280062" cy="2395538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52401" y="5161706"/>
              <a:ext cx="4280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+mj-lt"/>
                  <a:cs typeface="SutonnyMJ" pitchFamily="2" charset="0"/>
                </a:rPr>
                <a:t>Dedicated design for Wheelchair Users</a:t>
              </a:r>
            </a:p>
          </p:txBody>
        </p:sp>
      </p:grpSp>
      <p:pic>
        <p:nvPicPr>
          <p:cNvPr id="19" name="Picture 18"/>
          <p:cNvPicPr/>
          <p:nvPr/>
        </p:nvPicPr>
        <p:blipFill>
          <a:blip r:embed="rId5"/>
          <a:srcRect t="21315" r="2995"/>
          <a:stretch>
            <a:fillRect/>
          </a:stretch>
        </p:blipFill>
        <p:spPr bwMode="auto">
          <a:xfrm>
            <a:off x="381000" y="1066800"/>
            <a:ext cx="9144000" cy="4888107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007CE3-97AC-4AE6-9083-EFF3ADEB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9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93C1053-8719-44EF-96F5-CE66CD23369E}"/>
              </a:ext>
            </a:extLst>
          </p:cNvPr>
          <p:cNvGrpSpPr/>
          <p:nvPr/>
        </p:nvGrpSpPr>
        <p:grpSpPr>
          <a:xfrm>
            <a:off x="4724401" y="551021"/>
            <a:ext cx="4724400" cy="6147097"/>
            <a:chOff x="4724401" y="551021"/>
            <a:chExt cx="4724400" cy="614709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7ACA80A1-7D68-47FB-9EAE-41B0ECC552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6" t="5870" r="9137" b="17507"/>
            <a:stretch/>
          </p:blipFill>
          <p:spPr>
            <a:xfrm>
              <a:off x="4724401" y="551021"/>
              <a:ext cx="4724400" cy="614709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6D4749BD-C5E5-4884-8E2B-88288DB3B240}"/>
                </a:ext>
              </a:extLst>
            </p:cNvPr>
            <p:cNvSpPr/>
            <p:nvPr/>
          </p:nvSpPr>
          <p:spPr>
            <a:xfrm>
              <a:off x="6324600" y="1143000"/>
              <a:ext cx="762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411897"/>
              </p:ext>
            </p:extLst>
          </p:nvPr>
        </p:nvGraphicFramePr>
        <p:xfrm>
          <a:off x="381000" y="842960"/>
          <a:ext cx="4191000" cy="259990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5648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¯’vi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2000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623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UªvK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69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A‡Uv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wmGbwR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wi·v</a:t>
                      </a:r>
                      <a:r>
                        <a:rPr lang="en-US" sz="1600" u="none" strike="noStrike" baseline="0" dirty="0">
                          <a:latin typeface="SutonnyMJ" pitchFamily="2" charset="0"/>
                          <a:cs typeface="SutonnyMJ" pitchFamily="2" charset="0"/>
                        </a:rPr>
                        <a:t> ÷¨</a:t>
                      </a:r>
                      <a:r>
                        <a:rPr lang="en-US" sz="1600" u="none" strike="noStrike" baseline="0" dirty="0" err="1">
                          <a:latin typeface="SutonnyMJ" pitchFamily="2" charset="0"/>
                          <a:cs typeface="SutonnyMJ" pitchFamily="2" charset="0"/>
                        </a:rPr>
                        <a:t>vÛ</a:t>
                      </a:r>
                      <a:endParaRPr lang="en-US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bs-01,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bs-02,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bs-03 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bs-07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623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u="none" strike="noStrike" kern="1200" dirty="0" err="1"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-‡e/ ÷‡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0.25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  <a:endParaRPr lang="en-US" sz="1600" b="0" i="0" u="none" strike="noStrik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94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cvwK©s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Ab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-÷ª</a:t>
                      </a:r>
                      <a:r>
                        <a:rPr lang="en-US" sz="16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xU</a:t>
                      </a:r>
                      <a:r>
                        <a:rPr lang="en-US" sz="16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0" i="0" u="none" strike="noStrike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---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 </a:t>
                      </a:r>
                      <a:r>
                        <a:rPr lang="en-US" sz="16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bs-05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CB8573C-6C76-4671-B79A-E2A144146BBA}"/>
              </a:ext>
            </a:extLst>
          </p:cNvPr>
          <p:cNvSpPr txBox="1"/>
          <p:nvPr/>
        </p:nvSpPr>
        <p:spPr>
          <a:xfrm>
            <a:off x="3217608" y="-76200"/>
            <a:ext cx="6231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xmlns="" id="{E679FBCC-39AB-45F0-91C5-4F4B57A9E357}"/>
              </a:ext>
            </a:extLst>
          </p:cNvPr>
          <p:cNvSpPr/>
          <p:nvPr/>
        </p:nvSpPr>
        <p:spPr>
          <a:xfrm>
            <a:off x="8362072" y="5029200"/>
            <a:ext cx="990600" cy="434846"/>
          </a:xfrm>
          <a:prstGeom prst="wedgeRectCallout">
            <a:avLst>
              <a:gd name="adj1" fmla="val -71959"/>
              <a:gd name="adj2" fmla="val 1336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Truck Terminal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xmlns="" id="{22B4ED79-36BD-417F-B59A-07B239FCA8C5}"/>
              </a:ext>
            </a:extLst>
          </p:cNvPr>
          <p:cNvSpPr/>
          <p:nvPr/>
        </p:nvSpPr>
        <p:spPr>
          <a:xfrm>
            <a:off x="5562600" y="1990512"/>
            <a:ext cx="762000" cy="304800"/>
          </a:xfrm>
          <a:prstGeom prst="wedgeRectCallout">
            <a:avLst>
              <a:gd name="adj1" fmla="val 131260"/>
              <a:gd name="adj2" fmla="val 11482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Bus-bay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0D8C6B-A641-47EE-A350-E2A13C02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28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494698" y="-52955"/>
            <a:ext cx="6231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33400" y="533400"/>
            <a:ext cx="480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solidFill>
                  <a:srgbClr val="00B050"/>
                </a:solidFill>
                <a:latin typeface="AdarshaLipiExp"/>
                <a:cs typeface="SutonnyMJ" pitchFamily="2" charset="0"/>
              </a:rPr>
              <a:t>a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÷‡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cR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-‡e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44463" y="1612900"/>
            <a:ext cx="9609137" cy="3704431"/>
            <a:chOff x="144463" y="1612900"/>
            <a:chExt cx="9761537" cy="3704431"/>
          </a:xfrm>
        </p:grpSpPr>
        <p:pic>
          <p:nvPicPr>
            <p:cNvPr id="24" name="Picture 3" descr="C:\Users\Najma\Desktop\Bus_Bay\Bus_bay4.jpg">
              <a:extLst>
                <a:ext uri="{FF2B5EF4-FFF2-40B4-BE49-F238E27FC236}">
                  <a16:creationId xmlns:a16="http://schemas.microsoft.com/office/drawing/2014/main" xmlns="" id="{5F3CAFB8-610D-428C-896C-D187FBF60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736725"/>
              <a:ext cx="4773712" cy="3580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" descr="C:\Users\Najma\Desktop\Bus_Bay\Bus_bay3.jpg">
              <a:extLst>
                <a:ext uri="{FF2B5EF4-FFF2-40B4-BE49-F238E27FC236}">
                  <a16:creationId xmlns:a16="http://schemas.microsoft.com/office/drawing/2014/main" xmlns="" id="{5B2A7EF8-6E18-4CF1-B132-E83EFB4ED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94" y="1612900"/>
              <a:ext cx="4901406" cy="367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109" y="1060479"/>
            <a:ext cx="9642491" cy="51679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0E4886F-4223-4C44-BE48-0FBD021CC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3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vkb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40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altLang="en-US" sz="4000" b="1" dirty="0">
                <a:latin typeface="+mj-lt"/>
                <a:cs typeface="SutonnyMJ" pitchFamily="2" charset="0"/>
              </a:rPr>
              <a:t>(Drainage &amp; Utility Services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8640D15-AC94-46DC-BAFF-135CC9D4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07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6370AE5-FFC4-482F-8F83-B70530D24ECF}"/>
              </a:ext>
            </a:extLst>
          </p:cNvPr>
          <p:cNvGrpSpPr/>
          <p:nvPr/>
        </p:nvGrpSpPr>
        <p:grpSpPr>
          <a:xfrm>
            <a:off x="2133600" y="501731"/>
            <a:ext cx="7772400" cy="5936804"/>
            <a:chOff x="2133600" y="501731"/>
            <a:chExt cx="7772400" cy="5936804"/>
          </a:xfrm>
        </p:grpSpPr>
        <p:pic>
          <p:nvPicPr>
            <p:cNvPr id="3" name="Picture 2" descr="D:\UGIIP-III\Package_III_August_17_2017\Draft Master Plan Report\Report_Sherpur\4.Drainage\2.2.png"/>
            <p:cNvPicPr>
              <a:picLocks noChangeAspect="1" noChangeArrowheads="1"/>
            </p:cNvPicPr>
            <p:nvPr/>
          </p:nvPicPr>
          <p:blipFill>
            <a:blip r:embed="rId3">
              <a:lum/>
            </a:blip>
            <a:srcRect l="4742" t="4970" r="3411" b="26048"/>
            <a:stretch>
              <a:fillRect/>
            </a:stretch>
          </p:blipFill>
          <p:spPr bwMode="auto">
            <a:xfrm>
              <a:off x="4216563" y="501731"/>
              <a:ext cx="5689437" cy="5936804"/>
            </a:xfrm>
            <a:prstGeom prst="rect">
              <a:avLst/>
            </a:prstGeom>
            <a:noFill/>
          </p:spPr>
        </p:pic>
        <p:grpSp>
          <p:nvGrpSpPr>
            <p:cNvPr id="2" name="Group 1"/>
            <p:cNvGrpSpPr/>
            <p:nvPr/>
          </p:nvGrpSpPr>
          <p:grpSpPr>
            <a:xfrm>
              <a:off x="2133600" y="4100732"/>
              <a:ext cx="2328446" cy="2315657"/>
              <a:chOff x="2644398" y="4107496"/>
              <a:chExt cx="2328446" cy="2315657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4398" y="4865816"/>
                <a:ext cx="2328446" cy="1557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6920" y="4107496"/>
                <a:ext cx="1156606" cy="4048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9DC24C7-DC78-44B1-B51E-17D7E90E6E59}"/>
              </a:ext>
            </a:extLst>
          </p:cNvPr>
          <p:cNvGrpSpPr/>
          <p:nvPr/>
        </p:nvGrpSpPr>
        <p:grpSpPr>
          <a:xfrm>
            <a:off x="2133600" y="538584"/>
            <a:ext cx="7696199" cy="6022224"/>
            <a:chOff x="2133600" y="538584"/>
            <a:chExt cx="7696199" cy="60222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16ECB6E9-265B-487B-962C-B3430DCEB6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/>
            <a:srcRect l="-6818" r="3033"/>
            <a:stretch/>
          </p:blipFill>
          <p:spPr>
            <a:xfrm>
              <a:off x="4340616" y="538584"/>
              <a:ext cx="5489183" cy="6022224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1926671-39BA-4A4E-BD05-FFBD26B18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/>
            <a:srcRect b="5179"/>
            <a:stretch/>
          </p:blipFill>
          <p:spPr>
            <a:xfrm>
              <a:off x="2133600" y="4519612"/>
              <a:ext cx="2207016" cy="1925687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5689438" y="-52955"/>
            <a:ext cx="3759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01033"/>
              </p:ext>
            </p:extLst>
          </p:nvPr>
        </p:nvGraphicFramePr>
        <p:xfrm>
          <a:off x="228600" y="1447800"/>
          <a:ext cx="4112016" cy="19038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70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17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6756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2.77 </a:t>
                      </a:r>
                      <a:r>
                        <a:rPr lang="en-US" sz="2000" b="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6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37.81 </a:t>
                      </a:r>
                      <a:r>
                        <a:rPr lang="en-US" sz="2000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0348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40.58 </a:t>
                      </a:r>
                      <a:r>
                        <a:rPr lang="en-US" sz="20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23AABF3-D2D5-40E1-94DE-2BC42E485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9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39846" y="24825"/>
            <a:ext cx="4608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023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532F463-C125-4072-80DE-0E12CD127C0F}"/>
              </a:ext>
            </a:extLst>
          </p:cNvPr>
          <p:cNvSpPr txBox="1"/>
          <p:nvPr/>
        </p:nvSpPr>
        <p:spPr>
          <a:xfrm>
            <a:off x="685800" y="12192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/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nqwb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AcÖZzj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+mj-lt"/>
                <a:cs typeface="SutonnyMJ" pitchFamily="2" charset="0"/>
              </a:rPr>
              <a:t>(DEM)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el©v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gŠmy‡g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mKj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cÖ‡qvRb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wKQz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Lv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wbPuy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Rwgi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fviZ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AvMZ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d¬vk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Avjv`v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cvnvwo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X‡ji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Kvi‡Y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eb¨v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bvMwiK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KejgvÎ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30%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fvjfv‡e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®‹vi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68%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ewk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mš‘ó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bq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1ADDD17-5F87-41CE-89D4-295535B93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56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43D3C76-550A-4EB1-95F4-C1B3EE1E337C}"/>
              </a:ext>
            </a:extLst>
          </p:cNvPr>
          <p:cNvGrpSpPr/>
          <p:nvPr/>
        </p:nvGrpSpPr>
        <p:grpSpPr>
          <a:xfrm>
            <a:off x="3886200" y="795605"/>
            <a:ext cx="5943600" cy="5486400"/>
            <a:chOff x="2847008" y="795605"/>
            <a:chExt cx="6565280" cy="5486400"/>
          </a:xfrm>
        </p:grpSpPr>
        <p:pic>
          <p:nvPicPr>
            <p:cNvPr id="1026" name="Picture 2" descr="Image result for contour map of sherpur">
              <a:extLst>
                <a:ext uri="{FF2B5EF4-FFF2-40B4-BE49-F238E27FC236}">
                  <a16:creationId xmlns:a16="http://schemas.microsoft.com/office/drawing/2014/main" xmlns="" id="{B1A3C547-8B06-45C0-B542-68705E20E3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7008" y="795605"/>
              <a:ext cx="6565280" cy="548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xmlns="" id="{C37CEF6C-8C4A-413A-BC43-0F43BA7117CD}"/>
                </a:ext>
              </a:extLst>
            </p:cNvPr>
            <p:cNvSpPr/>
            <p:nvPr/>
          </p:nvSpPr>
          <p:spPr>
            <a:xfrm>
              <a:off x="5456286" y="2590800"/>
              <a:ext cx="1143000" cy="830997"/>
            </a:xfrm>
            <a:prstGeom prst="ellipse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24836" y="101025"/>
            <a:ext cx="6922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87E0A7-25EE-4089-AA78-68C7225F8D21}"/>
              </a:ext>
            </a:extLst>
          </p:cNvPr>
          <p:cNvSpPr txBox="1"/>
          <p:nvPr/>
        </p:nvSpPr>
        <p:spPr>
          <a:xfrm>
            <a:off x="152400" y="1143000"/>
            <a:ext cx="3733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Av‡kcv‡k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cÖPzi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GjvKv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Av‡Q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Kvh©Kix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cø¨vb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wRsMv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nv‡bvq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gŠwm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¯’vi mv‡_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Rjve×Zv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wbimb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m¤¢e|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…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wZK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m¤ú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weavq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Gi ¯^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KxqZv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iÿv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‡_©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ïaygvÎ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e„wói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cvwb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cwien‡Yi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‡`©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(÷g©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) †Wª‡bi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Iqv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D739CA-6E9F-41A3-80AB-3CD39E60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17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490200" y="76200"/>
            <a:ext cx="6922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mgm¨vi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mgvavb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6785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5EA207-83F3-4F3C-94D0-7D4CA701A4E4}"/>
              </a:ext>
            </a:extLst>
          </p:cNvPr>
          <p:cNvSpPr txBox="1"/>
          <p:nvPr/>
        </p:nvSpPr>
        <p:spPr>
          <a:xfrm>
            <a:off x="457200" y="1319748"/>
            <a:ext cx="8878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cÖ¯ÍvweZ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vkb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h_vh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AbymiY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†Wª‡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bUIqvK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mKj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cs typeface="SutonnyMJ" pitchFamily="2" charset="0"/>
              </a:rPr>
              <a:t>(DEM)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Wªb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wgwms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wjsK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¸‡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`~i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hv‡e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eªxR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KvjfvU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wmë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Uª¨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AvDUdj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evua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¯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øyBm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†MU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†Wª‡bi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K¤ú‡b›U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000" dirty="0" err="1" smtClean="0">
                <a:latin typeface="AdarshaLipiExp"/>
                <a:cs typeface="SutonnyMJ" pitchFamily="2" charset="0"/>
              </a:rPr>
              <a:t>z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5E7A1A2-A405-4BD0-8D8E-F4CAF619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61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:\salam\UGIIP-III\Final report\Sherpur\Report\Sherpur\Drainage Plan_A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1" t="8936" r="9172" b="27216"/>
          <a:stretch/>
        </p:blipFill>
        <p:spPr bwMode="auto">
          <a:xfrm>
            <a:off x="4465414" y="561536"/>
            <a:ext cx="5440586" cy="59834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5120729" y="-11391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35746"/>
              </p:ext>
            </p:extLst>
          </p:nvPr>
        </p:nvGraphicFramePr>
        <p:xfrm>
          <a:off x="0" y="685800"/>
          <a:ext cx="4267199" cy="298714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3965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21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84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604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effectLst/>
                          <a:latin typeface="AdarshaLipiExp"/>
                          <a:cs typeface="SutonnyMJ" pitchFamily="2" charset="0"/>
                        </a:rPr>
                        <a:t>a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mg~n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eZ©gvb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AdarshaLipiExp"/>
                          <a:ea typeface="+mn-ea"/>
                          <a:cs typeface="SutonnyMJ" pitchFamily="2" charset="0"/>
                        </a:rPr>
                        <a:t>a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vweZ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35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cÖ¯ÍvweZ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†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Wªb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40.58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wK.wg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54.05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 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wK.wg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.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4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latin typeface="SutonnyMJ" pitchFamily="2" charset="0"/>
                          <a:cs typeface="SutonnyMJ" pitchFamily="2" charset="0"/>
                        </a:rPr>
                        <a:t>eªxR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10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54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KvjfvU</a:t>
                      </a: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79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4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54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øyBm</a:t>
                      </a:r>
                      <a:r>
                        <a:rPr lang="en-US" b="0" dirty="0">
                          <a:latin typeface="SutonnyMJ" pitchFamily="2" charset="0"/>
                          <a:cs typeface="SutonnyMJ" pitchFamily="2" charset="0"/>
                        </a:rPr>
                        <a:t> †MU 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54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AvDUdj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2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Batang"/>
                          <a:cs typeface="SutonnyMJ" pitchFamily="2" charset="0"/>
                        </a:rPr>
                        <a:t>17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091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iv¯Ívmn</a:t>
                      </a:r>
                      <a:r>
                        <a:rPr lang="en-US" b="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b="0" dirty="0" err="1">
                          <a:latin typeface="SutonnyMJ" pitchFamily="2" charset="0"/>
                          <a:cs typeface="SutonnyMJ" pitchFamily="2" charset="0"/>
                        </a:rPr>
                        <a:t>evua</a:t>
                      </a:r>
                      <a:endParaRPr lang="en-US" sz="1800" b="0" dirty="0">
                        <a:effectLst/>
                        <a:latin typeface="Calibri"/>
                        <a:ea typeface="Batang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1800" b="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`</a:t>
                      </a:r>
                      <a:r>
                        <a:rPr lang="en-US" sz="1800" b="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yBav‡i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(15.50 </a:t>
                      </a:r>
                      <a:r>
                        <a:rPr lang="en-US" sz="1800" b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>
                        <a:effectLst/>
                        <a:latin typeface="SutonnyMJ" pitchFamily="2" charset="0"/>
                        <a:ea typeface="Batang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3" name="Group 6"/>
          <p:cNvGrpSpPr/>
          <p:nvPr/>
        </p:nvGrpSpPr>
        <p:grpSpPr>
          <a:xfrm>
            <a:off x="1524000" y="3733800"/>
            <a:ext cx="3017520" cy="2661644"/>
            <a:chOff x="2362200" y="3733800"/>
            <a:chExt cx="3017520" cy="266164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5066707"/>
              <a:ext cx="3015213" cy="1328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3733800"/>
              <a:ext cx="3017520" cy="1390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914CD16-3E9B-4524-9446-70FBC384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09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106999" y="-48912"/>
            <a:ext cx="6341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Ívebv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33400" y="533400"/>
            <a:ext cx="48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solidFill>
                  <a:srgbClr val="00B050"/>
                </a:solidFill>
                <a:latin typeface="AdarshaLipiExp"/>
                <a:cs typeface="SutonnyMJ" pitchFamily="2" charset="0"/>
              </a:rPr>
              <a:t>a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evB-mvB‡Kj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j‡bi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wWRvBb</a:t>
            </a:r>
            <a:r>
              <a:rPr lang="en-US" sz="2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2531" r="45757" b="3375"/>
          <a:stretch>
            <a:fillRect/>
          </a:stretch>
        </p:blipFill>
        <p:spPr bwMode="auto">
          <a:xfrm>
            <a:off x="526475" y="2832737"/>
            <a:ext cx="4681537" cy="356806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pic>
        <p:nvPicPr>
          <p:cNvPr id="15" name="Picture 14" descr="Image result for bicycle lane demarcation sketchu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9"/>
          <a:stretch>
            <a:fillRect/>
          </a:stretch>
        </p:blipFill>
        <p:spPr bwMode="auto">
          <a:xfrm>
            <a:off x="5271261" y="2832737"/>
            <a:ext cx="4094414" cy="3564973"/>
          </a:xfrm>
          <a:prstGeom prst="rect">
            <a:avLst/>
          </a:prstGeom>
          <a:noFill/>
          <a:ln w="9525" cmpd="sng">
            <a:solidFill>
              <a:srgbClr val="4F81BD"/>
            </a:solidFill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066800"/>
            <a:ext cx="8763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cÖvBgvix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m‡KÛvix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iv‡W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cÖKvi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cÖ‡ek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ïaygvÎ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Kv‡j±i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A¨vK‡mm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iv‡W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j‡b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Pvjv‡bv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Avjv`v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cvwK©s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¯’v _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 err="1" smtClean="0">
                <a:latin typeface="AdarshaLipiExp"/>
                <a:cs typeface="SutonnyMJ" pitchFamily="2" charset="0"/>
              </a:rPr>
              <a:t>z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cÖavb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mo‡Ki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vK‡Z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PvjK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MYcwienY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cvi‡eb</a:t>
            </a:r>
            <a:r>
              <a:rPr lang="en-US" dirty="0" err="1" smtClean="0">
                <a:latin typeface="AdarshaLipiExp"/>
                <a:cs typeface="SutonnyMJ" pitchFamily="2" charset="0"/>
              </a:rPr>
              <a:t>z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evB-mvB‡Kj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j‡bi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wWRvBb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Ggbfv‡e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Pjgvb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+mj-lt"/>
                <a:cs typeface="SutonnyMJ" pitchFamily="2" charset="0"/>
              </a:rPr>
              <a:t>(Continue)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bUIqvK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©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 err="1" smtClean="0">
                <a:latin typeface="AdarshaLipiExp"/>
                <a:cs typeface="SutonnyMJ" pitchFamily="2" charset="0"/>
              </a:rPr>
              <a:t>z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37DBC89-7A5B-48C2-8ECF-A1AF7222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81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120729" y="-38659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FCD9C33-4D18-42B2-83AF-5B485542FDAA}"/>
              </a:ext>
            </a:extLst>
          </p:cNvPr>
          <p:cNvSpPr/>
          <p:nvPr/>
        </p:nvSpPr>
        <p:spPr>
          <a:xfrm>
            <a:off x="533400" y="990600"/>
            <a:ext cx="2971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altLang="en-US" sz="2200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†Wª‡bi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wWRvBb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:</a:t>
            </a:r>
            <a:endParaRPr lang="as-IN" altLang="en-US" sz="22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3F08C27-2BAE-4C30-84DF-79BADC8C8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3999"/>
            <a:ext cx="9041701" cy="42247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01A70E8-A50D-4F90-B143-79710542A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549382"/>
            <a:ext cx="8922622" cy="4013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195C08F-574E-4E85-9E21-2C3278E56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5" y="1703122"/>
            <a:ext cx="9184576" cy="38594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BC4BAC8-D748-4193-9530-C5F3744E10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05" y="2023135"/>
            <a:ext cx="8819573" cy="33709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480EB49-78F5-4E5D-8C8D-B6C01C431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0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7A4AA67-0EED-4B3E-A10F-1403DB8C431C}"/>
              </a:ext>
            </a:extLst>
          </p:cNvPr>
          <p:cNvSpPr/>
          <p:nvPr/>
        </p:nvSpPr>
        <p:spPr>
          <a:xfrm>
            <a:off x="544225" y="1247634"/>
            <a:ext cx="2732375" cy="218136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we`y¨r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cwienY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cÖ¯Ívebv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SutonnyMJ" pitchFamily="2" charset="0"/>
                <a:cs typeface="SutonnyMJ" pitchFamily="2" charset="0"/>
              </a:rPr>
              <a:t>440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fvë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jvBb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= 35.60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wK.wg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SutonnyMJ" pitchFamily="2" charset="0"/>
                <a:cs typeface="SutonnyMJ" pitchFamily="2" charset="0"/>
              </a:rPr>
              <a:t>220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fvë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jvBb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= 88.95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wK.wg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mve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-‡÷kb = 2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GKi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3FA15ED-9E65-4B4C-86A1-CFB89A5404A1}"/>
              </a:ext>
            </a:extLst>
          </p:cNvPr>
          <p:cNvGrpSpPr/>
          <p:nvPr/>
        </p:nvGrpSpPr>
        <p:grpSpPr>
          <a:xfrm>
            <a:off x="553327" y="500781"/>
            <a:ext cx="9220201" cy="5892656"/>
            <a:chOff x="533400" y="528917"/>
            <a:chExt cx="9220201" cy="5892656"/>
          </a:xfrm>
          <a:solidFill>
            <a:schemeClr val="bg1"/>
          </a:solidFill>
        </p:grpSpPr>
        <p:pic>
          <p:nvPicPr>
            <p:cNvPr id="3074" name="Picture 2" descr="D:\UGIIP-III\Package_III_August_17_2017\Draft Master Plan Report\Report_Sherpur\3.Transport\Road Network footpath_A4.jpg"/>
            <p:cNvPicPr>
              <a:picLocks noChangeAspect="1" noChangeArrowheads="1"/>
            </p:cNvPicPr>
            <p:nvPr/>
          </p:nvPicPr>
          <p:blipFill>
            <a:blip r:embed="rId3" cstate="print"/>
            <a:srcRect l="7666" t="8656" r="6637" b="27201"/>
            <a:stretch>
              <a:fillRect/>
            </a:stretch>
          </p:blipFill>
          <p:spPr bwMode="auto">
            <a:xfrm>
              <a:off x="4188315" y="528917"/>
              <a:ext cx="5565286" cy="5892656"/>
            </a:xfrm>
            <a:prstGeom prst="rect">
              <a:avLst/>
            </a:prstGeom>
            <a:grpFill/>
          </p:spPr>
        </p:pic>
        <p:sp>
          <p:nvSpPr>
            <p:cNvPr id="2" name="Rectangle 1"/>
            <p:cNvSpPr/>
            <p:nvPr/>
          </p:nvSpPr>
          <p:spPr>
            <a:xfrm>
              <a:off x="533400" y="1273424"/>
              <a:ext cx="3028073" cy="2369880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cwienY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¯’vi </a:t>
              </a:r>
              <a:r>
                <a:rPr lang="en-US" sz="2000" b="1" dirty="0" err="1" smtClean="0">
                  <a:latin typeface="SutonnyMJ" pitchFamily="2" charset="0"/>
                  <a:cs typeface="SutonnyMJ" pitchFamily="2" charset="0"/>
                </a:rPr>
                <a:t>cÖ¯</a:t>
              </a:r>
              <a:r>
                <a:rPr lang="en-US" sz="2000" b="1" dirty="0" err="1" smtClean="0">
                  <a:latin typeface="AdarshaLipiExp"/>
                  <a:cs typeface="SutonnyMJ" pitchFamily="2" charset="0"/>
                </a:rPr>
                <a:t>a</a:t>
              </a:r>
              <a:r>
                <a:rPr lang="en-US" sz="2000" b="1" dirty="0" err="1" smtClean="0">
                  <a:latin typeface="SutonnyMJ" pitchFamily="2" charset="0"/>
                  <a:cs typeface="SutonnyMJ" pitchFamily="2" charset="0"/>
                </a:rPr>
                <a:t>vebv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:</a:t>
              </a:r>
            </a:p>
            <a:p>
              <a:pPr>
                <a:spcBef>
                  <a:spcPts val="1200"/>
                </a:spcBef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100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20.45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150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30.00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200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15.00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Ifvi‡nW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U¨vsK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2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wU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cwi‡kvabvMvi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3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GKi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00957" y="-20870"/>
            <a:ext cx="5469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cvwb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we`y¨r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cwienY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075" name="Picture 3" descr="6"/>
          <p:cNvPicPr>
            <a:picLocks noChangeAspect="1" noChangeArrowheads="1"/>
          </p:cNvPicPr>
          <p:nvPr/>
        </p:nvPicPr>
        <p:blipFill>
          <a:blip r:embed="rId4" cstate="print"/>
          <a:srcRect l="9278" t="8433" r="5815" b="27143"/>
          <a:stretch>
            <a:fillRect/>
          </a:stretch>
        </p:blipFill>
        <p:spPr bwMode="auto">
          <a:xfrm>
            <a:off x="4293221" y="565485"/>
            <a:ext cx="5460379" cy="586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0E9E6AC-AD9E-4F1B-81D1-430767053E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6297" r="9416" b="18324"/>
          <a:stretch/>
        </p:blipFill>
        <p:spPr>
          <a:xfrm>
            <a:off x="4267200" y="563905"/>
            <a:ext cx="4876800" cy="626328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9CFA25-E50B-4A29-B6D7-8B7EC230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8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cwi‡ek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I `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y‡h©vM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vcbv</a:t>
            </a:r>
            <a:r>
              <a:rPr lang="en-US" altLang="en-US" sz="4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0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40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altLang="en-US" sz="4000" b="1" dirty="0">
                <a:latin typeface="+mj-lt"/>
                <a:cs typeface="SutonnyMJ" pitchFamily="2" charset="0"/>
              </a:rPr>
              <a:t>(Environmental &amp; Disaster Management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27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19600" y="-52955"/>
            <a:ext cx="5051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838200"/>
            <a:ext cx="2438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cÖvK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…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wZK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wech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©‡qi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KviY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: </a:t>
            </a:r>
            <a:endParaRPr lang="as-IN" altLang="en-US" sz="2200" b="1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773A952E-F6C8-4823-8555-250ACAAE4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244642"/>
              </p:ext>
            </p:extLst>
          </p:nvPr>
        </p:nvGraphicFramePr>
        <p:xfrm>
          <a:off x="137160" y="1436192"/>
          <a:ext cx="9646920" cy="41052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63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405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1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gvbem„ó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KviY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SutonnyMJ" pitchFamily="2" charset="0"/>
                          <a:cs typeface="SutonnyMJ" pitchFamily="2" charset="0"/>
                        </a:rPr>
                        <a:t>cÖvK…wZK KviY</a:t>
                      </a:r>
                      <a:endParaRPr lang="en-US" sz="200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473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wbwe©Pv‡i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MvQcvjv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aŸsm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vcb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iv¯Ív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Ab¨vb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Dbœqbg~jK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vcbv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wbg©v‡Y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wewìs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KvW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Dbœqbg~jK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¯’v¸‡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wfZi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mg¤^‡qi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cixÿvi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djvdj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h_vh_fv‡e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AbymiY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cy‡iv‡bv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A¨vjvBb‡g›Ui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Dci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cÖRvwZi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jvwM‡q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ewk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jv‡fi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Avkvq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AwaK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jvMv‡bv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¯’v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i‡L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Dbœqbg~jK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 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AwZe„wó</a:t>
                      </a:r>
                      <a:r>
                        <a:rPr lang="en-US" sz="2000" dirty="0" err="1" smtClean="0">
                          <a:effectLst/>
                          <a:latin typeface="AdarshaLipiExp"/>
                          <a:cs typeface="SutonnyMJ" pitchFamily="2" charset="0"/>
                        </a:rPr>
                        <a:t>z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gvwUi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wZ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(GB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e‡j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-‡`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vAvuk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gvwU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e„wói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cvwb‡Z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mn‡R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big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n‡q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hvq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r>
                        <a:rPr lang="en-US" sz="2000" dirty="0" smtClean="0">
                          <a:effectLst/>
                          <a:latin typeface="AdarshaLipiExp"/>
                          <a:cs typeface="SutonnyMJ" pitchFamily="2" charset="0"/>
                        </a:rPr>
                        <a:t>z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xN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Livi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ci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GKUvbv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e„wó</a:t>
                      </a:r>
                      <a:r>
                        <a:rPr lang="en-US" sz="2000" dirty="0" err="1" smtClean="0">
                          <a:effectLst/>
                          <a:latin typeface="AdarshaLipiExp"/>
                          <a:cs typeface="SutonnyMJ" pitchFamily="2" charset="0"/>
                        </a:rPr>
                        <a:t>z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Rjevqyi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cwieZ©b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AdarshaLipiExp"/>
                          <a:cs typeface="SutonnyMJ" pitchFamily="2" charset="0"/>
                        </a:rPr>
                        <a:t>z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1A4D4C4-359F-46D6-9871-D40A4231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74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419600" y="-52955"/>
            <a:ext cx="5051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838200"/>
            <a:ext cx="37112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wbivm‡b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mycvwik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mg~nt</a:t>
            </a:r>
            <a:endParaRPr lang="as-IN" altLang="en-US" sz="22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E8428997-EAFB-48E6-842E-CFE6D86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47" y="1406525"/>
            <a:ext cx="9201745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9A82132-64C8-48DC-AADC-05804D641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53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800" b="1" dirty="0" err="1">
                <a:latin typeface="SutonnyMJ" pitchFamily="2" charset="0"/>
                <a:cs typeface="SutonnyMJ" pitchFamily="2" charset="0"/>
              </a:rPr>
              <a:t>bMi</a:t>
            </a:r>
            <a:r>
              <a:rPr lang="en-US" alt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800" b="1" dirty="0" err="1" smtClean="0"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altLang="en-US" sz="4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48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48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altLang="en-US" sz="4800" b="1" dirty="0">
                <a:latin typeface="+mj-lt"/>
                <a:cs typeface="SutonnyMJ" pitchFamily="2" charset="0"/>
              </a:rPr>
              <a:t>(Urban Services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84A2B53-8CB4-4967-B785-64E10EF5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39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76800" y="-52955"/>
            <a:ext cx="4578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29814731-3BDA-40CB-A1FF-9C7132CF6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64" y="1143000"/>
            <a:ext cx="3954661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wjwbqvi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we‡bv`bg~jK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myweav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mvwf©m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I wj¼ ‡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ivW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Kei¯’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vb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`ª /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Amnvq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nvDwRs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cªwZeÜx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‡`i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AvevwmK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myweav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e„×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vkÖg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kn‡ii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mŠ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›`h©¨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ea©K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Ifvi‡nW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U¨vsK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KvDwÝji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Awdm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KwgDwbwU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m›Uvi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evm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A‡Uvwi·v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÷¨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vÛ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hvbRU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wbim‡bi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Kvh©Ki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MÖnY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endParaRPr lang="en-US" altLang="en-US" sz="2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C2BDB9BD-69B7-45B4-BE04-807AF0732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942" y="1517571"/>
            <a:ext cx="3513534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KvwiMwi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cÖwkÿY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¯‹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zj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K‡jR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gwnjv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KvwiMwi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ÿZv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‡K›`ª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cŠi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cv‡K©i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AvaywbKxKiY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Mv‡g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©›Um I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BÛvw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÷ª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Gwiqv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K…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wl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wW‡cøvgv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Bbw÷wUDU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cvewjK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Uq‡jU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KmvBLvbv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Wvw¤ús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MÖvDÛ</a:t>
            </a:r>
            <a:endParaRPr lang="en-US" altLang="en-US" sz="2200" dirty="0">
              <a:latin typeface="SutonnyMJ" pitchFamily="2" charset="0"/>
              <a:cs typeface="SutonnyMJ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©¨ </a:t>
            </a:r>
            <a:r>
              <a:rPr lang="en-US" altLang="en-US" sz="2200" dirty="0" err="1">
                <a:latin typeface="SutonnyMJ" pitchFamily="2" charset="0"/>
                <a:cs typeface="SutonnyMJ" pitchFamily="2" charset="0"/>
              </a:rPr>
              <a:t>UªvÝdvi</a:t>
            </a:r>
            <a:r>
              <a:rPr lang="en-US" altLang="en-US" sz="2200" dirty="0">
                <a:latin typeface="SutonnyMJ" pitchFamily="2" charset="0"/>
                <a:cs typeface="SutonnyMJ" pitchFamily="2" charset="0"/>
              </a:rPr>
              <a:t> ‡÷kb</a:t>
            </a:r>
          </a:p>
          <a:p>
            <a:endParaRPr lang="en-US" altLang="en-US" sz="2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9E5C93F-3A5B-40D1-804A-4C7180AA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85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876800" y="-52955"/>
            <a:ext cx="4578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590E2829-8DC7-438A-9051-2F8B11332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378542"/>
              </p:ext>
            </p:extLst>
          </p:nvPr>
        </p:nvGraphicFramePr>
        <p:xfrm>
          <a:off x="104337" y="833014"/>
          <a:ext cx="9677399" cy="517150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531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71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82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075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07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505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033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Proposal</a:t>
                      </a:r>
                      <a:r>
                        <a:rPr lang="en-US" sz="1600" baseline="0" dirty="0"/>
                        <a:t> Types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No.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Location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Proposal Types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No.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Location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4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/>
                        <a:t>Auto Rickshaw Stand</a:t>
                      </a:r>
                    </a:p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/>
                        <a:t>5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No.-01, 04, 05, 08 and 09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Modernization of </a:t>
                      </a:r>
                      <a:r>
                        <a:rPr lang="en-US" sz="1500" u="none" strike="noStrike" dirty="0" err="1"/>
                        <a:t>Poura</a:t>
                      </a:r>
                      <a:r>
                        <a:rPr lang="en-US" sz="1500" u="none" strike="noStrike" dirty="0"/>
                        <a:t> Park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--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Councilor Office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09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Wise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Old Home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No.-09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Over Head Tank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No.-05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Public Toilet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>
                    <a:solidFill>
                      <a:srgbClr val="92D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Location demarcated in the Map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City Beautification (Monument)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Teri Bazar and </a:t>
                      </a:r>
                      <a:r>
                        <a:rPr lang="en-US" sz="1500" dirty="0" err="1">
                          <a:latin typeface="+mj-lt"/>
                          <a:cs typeface="Times New Roman" pitchFamily="18" charset="0"/>
                        </a:rPr>
                        <a:t>Joyer</a:t>
                      </a: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 Bazar Intersection</a:t>
                      </a: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Slaughter house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Location demarcated in the Map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04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err="1"/>
                        <a:t>Netrokona</a:t>
                      </a:r>
                      <a:r>
                        <a:rPr lang="en-US" sz="1500" u="none" strike="noStrike" dirty="0"/>
                        <a:t> Water Park</a:t>
                      </a:r>
                    </a:p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/>
                        <a:t>1</a:t>
                      </a:r>
                    </a:p>
                    <a:p>
                      <a:pPr algn="ctr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Near Proposed Embankment on </a:t>
                      </a:r>
                      <a:r>
                        <a:rPr lang="en-US" sz="1500" dirty="0" err="1"/>
                        <a:t>Mogra</a:t>
                      </a:r>
                      <a:r>
                        <a:rPr lang="en-US" sz="1500" dirty="0"/>
                        <a:t> River</a:t>
                      </a: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Primary School and College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Ward No.-01, Ward No.-03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281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Water Treatment Plant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No.-05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Waste Disposal Ground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Ward No.-01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0432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Industry Area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No.-04 and Ward No.-09</a:t>
                      </a:r>
                      <a:endParaRPr lang="en-US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Waste Transfer Station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Location demarcated in the Map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9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Home For Disable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Ward No.-09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Shopping Complex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Ward No.-01</a:t>
                      </a: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Housing For Poor/Slum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Ward No.-09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Walk-way and Recreational Facilities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Along the </a:t>
                      </a:r>
                      <a:r>
                        <a:rPr lang="en-US" sz="1500" dirty="0" err="1"/>
                        <a:t>Mogra</a:t>
                      </a:r>
                      <a:r>
                        <a:rPr lang="en-US" sz="1500" dirty="0"/>
                        <a:t> and </a:t>
                      </a:r>
                      <a:r>
                        <a:rPr lang="en-US" sz="1500" dirty="0" err="1"/>
                        <a:t>Dholoi</a:t>
                      </a:r>
                      <a:r>
                        <a:rPr lang="en-US" sz="1500" dirty="0"/>
                        <a:t> River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Tourism Training Institute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 err="1">
                          <a:latin typeface="+mj-lt"/>
                          <a:cs typeface="Times New Roman" pitchFamily="18" charset="0"/>
                        </a:rPr>
                        <a:t>Pourashava’s</a:t>
                      </a:r>
                      <a:r>
                        <a:rPr lang="en-US" sz="1500" dirty="0">
                          <a:latin typeface="+mj-lt"/>
                          <a:cs typeface="Times New Roman" pitchFamily="18" charset="0"/>
                        </a:rPr>
                        <a:t> Proposal</a:t>
                      </a:r>
                    </a:p>
                  </a:txBody>
                  <a:tcPr marL="74295" marR="74295" marT="37146" marB="3714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/>
                        <a:t>Linear Park And Aesthetic</a:t>
                      </a:r>
                      <a:r>
                        <a:rPr lang="en-US" sz="1500" u="none" strike="noStrike" baseline="0" dirty="0"/>
                        <a:t> View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/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39" marR="7739" marT="7739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Along the </a:t>
                      </a:r>
                      <a:r>
                        <a:rPr lang="en-US" sz="1500" dirty="0" err="1"/>
                        <a:t>Mogra</a:t>
                      </a:r>
                      <a:r>
                        <a:rPr lang="en-US" sz="1500" dirty="0"/>
                        <a:t> River</a:t>
                      </a:r>
                      <a:endParaRPr lang="en-US" sz="15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74295" marR="74295" marT="37146" marB="37146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2C028F0-C458-4B40-BFEF-56A6AA876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9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</TotalTime>
  <Words>1807</Words>
  <Application>Microsoft Office PowerPoint</Application>
  <PresentationFormat>A4 Paper (210x297 mm)</PresentationFormat>
  <Paragraphs>344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Swarup Mukherjee</dc:creator>
  <cp:lastModifiedBy>Windows User</cp:lastModifiedBy>
  <cp:revision>369</cp:revision>
  <dcterms:created xsi:type="dcterms:W3CDTF">2016-03-27T03:37:56Z</dcterms:created>
  <dcterms:modified xsi:type="dcterms:W3CDTF">2022-07-14T15:54:45Z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533674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