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611" r:id="rId2"/>
    <p:sldId id="612" r:id="rId3"/>
    <p:sldId id="605" r:id="rId4"/>
    <p:sldId id="602" r:id="rId5"/>
    <p:sldId id="603" r:id="rId6"/>
    <p:sldId id="604" r:id="rId7"/>
    <p:sldId id="597" r:id="rId8"/>
    <p:sldId id="598" r:id="rId9"/>
    <p:sldId id="599" r:id="rId10"/>
    <p:sldId id="600" r:id="rId11"/>
    <p:sldId id="601" r:id="rId12"/>
    <p:sldId id="621" r:id="rId13"/>
    <p:sldId id="606" r:id="rId14"/>
    <p:sldId id="622" r:id="rId15"/>
    <p:sldId id="623" r:id="rId16"/>
    <p:sldId id="624" r:id="rId17"/>
    <p:sldId id="607" r:id="rId18"/>
    <p:sldId id="608" r:id="rId19"/>
    <p:sldId id="609" r:id="rId20"/>
    <p:sldId id="610" r:id="rId21"/>
    <p:sldId id="613" r:id="rId22"/>
    <p:sldId id="625" r:id="rId23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DCL" initials="D" lastIdx="1" clrIdx="0">
    <p:extLst>
      <p:ext uri="{19B8F6BF-5375-455C-9EA6-DF929625EA0E}">
        <p15:presenceInfo xmlns:p15="http://schemas.microsoft.com/office/powerpoint/2012/main" xmlns="" userId="DDC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0066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02F2B-AD51-445D-A972-71E4530EAE5C}" type="datetimeFigureOut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5D860-8870-4EF2-8D30-CC0EBF61C7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5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57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35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25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72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00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41875" y="642938"/>
            <a:ext cx="2508250" cy="1736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479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8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41875" y="642938"/>
            <a:ext cx="2508250" cy="1736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603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41875" y="642938"/>
            <a:ext cx="2508250" cy="1736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711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41875" y="642938"/>
            <a:ext cx="2508250" cy="1736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541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03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26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56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29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55D860-8870-4EF2-8D30-CC0EBF61C71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3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41875" y="642938"/>
            <a:ext cx="2508250" cy="1736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D860-8870-4EF2-8D30-CC0EBF61C7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590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227-390E-4CD7-A26A-572B2C6790F9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AD964-4E6E-4759-9483-CDA3181FB0B0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8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87635-489A-46B0-BEB7-0D441EEB0F50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6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7C34-C62C-4439-B4E9-7AA4B0A227D6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2E86-424D-4F34-95C0-582F89C96686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0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85FF-A44B-448A-97BA-6D98C9C940C2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7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D8CE-F291-43EE-9E6A-BCF95D862EE4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8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DA415-FCD5-407C-BA41-14AD6815EE68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8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6A498-D1EB-4DCE-8A8B-E953D9310064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ACCD-AFC4-4ED1-9C80-B9670C2A24B8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C23B-B176-442B-A767-F34DAE4E6ACD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1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B2F8-5BE4-4C88-903C-C824E8C18439}" type="datetime1">
              <a:rPr lang="en-US" smtClean="0"/>
              <a:pPr/>
              <a:t>7/14/2022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318A-DD37-4188-ABB1-664DC63B14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60111" y="2556164"/>
            <a:ext cx="4876800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 pitchFamily="2" charset="0"/>
                <a:cs typeface="SutonnyMJ" pitchFamily="2" charset="0"/>
              </a:rPr>
              <a:t>M</a:t>
            </a:r>
            <a:r>
              <a:rPr lang="en-US" sz="4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ps</a:t>
            </a:r>
            <a:r>
              <a:rPr lang="en-US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darshaLipiExp"/>
                <a:cs typeface="SutonnyMJ" pitchFamily="2" charset="0"/>
              </a:rPr>
              <a:t>¡</a:t>
            </a:r>
            <a:r>
              <a:rPr lang="en-US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44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400" b="1" dirty="0" smtClean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Draft Master Plan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8C302248-D9AD-4930-AB81-15D1D888C308}"/>
              </a:ext>
            </a:extLst>
          </p:cNvPr>
          <p:cNvSpPr/>
          <p:nvPr/>
        </p:nvSpPr>
        <p:spPr>
          <a:xfrm>
            <a:off x="1447800" y="1066800"/>
            <a:ext cx="64389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b="1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gnvcwiKíbv</a:t>
            </a:r>
            <a:r>
              <a:rPr lang="en-US" sz="3000" b="1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000" b="1" dirty="0" smtClean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Master Plan of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Sherpur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Paurashava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E5E39410-A11C-43AB-BFC7-BFC1E9188A48}"/>
              </a:ext>
            </a:extLst>
          </p:cNvPr>
          <p:cNvSpPr/>
          <p:nvPr/>
        </p:nvSpPr>
        <p:spPr>
          <a:xfrm>
            <a:off x="3124200" y="4807527"/>
            <a:ext cx="3548623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vcbvqt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defRPr/>
            </a:pP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 pitchFamily="2" charset="0"/>
                <a:cs typeface="SutonnyMJ" pitchFamily="2" charset="0"/>
              </a:rPr>
              <a:t>X.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jqp£e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E¢Ÿe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darshaLipiExp"/>
                <a:cs typeface="SutonnyMJ" pitchFamily="2" charset="0"/>
              </a:rPr>
              <a:t>Bq­jc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AdarshaLipiExp" pitchFamily="2" charset="0"/>
              <a:cs typeface="SutonnyMJ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5A2D402-CD29-4252-A1D6-2B3869CB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75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81000" y="0"/>
            <a:ext cx="9144000" cy="6172200"/>
          </a:xfrm>
          <a:prstGeom prst="rect">
            <a:avLst/>
          </a:prstGeom>
          <a:solidFill>
            <a:srgbClr val="996600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1577" y="1143001"/>
            <a:ext cx="878205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Financing Agency: 	</a:t>
            </a:r>
            <a:r>
              <a:rPr lang="en-US" sz="2000" b="1" dirty="0"/>
              <a:t>Asian Development Bank (ADB)</a:t>
            </a:r>
          </a:p>
          <a:p>
            <a:r>
              <a:rPr lang="en-US" sz="2000" b="1" dirty="0"/>
              <a:t>                                                Department for International Development (DFID)</a:t>
            </a:r>
          </a:p>
          <a:p>
            <a:endParaRPr lang="en-US" sz="2000" b="1" dirty="0"/>
          </a:p>
          <a:p>
            <a:r>
              <a:rPr lang="en-US" sz="2000" dirty="0"/>
              <a:t>Executing Agency:  	</a:t>
            </a:r>
            <a:r>
              <a:rPr lang="en-US" sz="2000" b="1" dirty="0"/>
              <a:t>Local Government Engineering Department  (LGED)</a:t>
            </a:r>
          </a:p>
          <a:p>
            <a:r>
              <a:rPr lang="en-US" sz="1600" b="1" dirty="0"/>
              <a:t>	            		</a:t>
            </a:r>
          </a:p>
          <a:p>
            <a:r>
              <a:rPr lang="en-US" sz="2000" dirty="0"/>
              <a:t>Major Stakeholders:	</a:t>
            </a:r>
            <a:r>
              <a:rPr lang="en-US" sz="2000" b="1" dirty="0" err="1"/>
              <a:t>Sherpur</a:t>
            </a:r>
            <a:r>
              <a:rPr lang="en-US" sz="2000" b="1" dirty="0"/>
              <a:t> </a:t>
            </a:r>
            <a:r>
              <a:rPr lang="en-US" sz="2000" b="1" dirty="0" err="1"/>
              <a:t>Pourashava</a:t>
            </a:r>
            <a:endParaRPr lang="en-US" sz="2000" b="1" dirty="0"/>
          </a:p>
          <a:p>
            <a:r>
              <a:rPr lang="en-US" sz="1600" dirty="0"/>
              <a:t>			</a:t>
            </a:r>
            <a:r>
              <a:rPr lang="en-US" sz="2000" dirty="0"/>
              <a:t>Local Citizens</a:t>
            </a:r>
          </a:p>
          <a:p>
            <a:r>
              <a:rPr lang="en-US" sz="2000" dirty="0"/>
              <a:t>			Local Transport Companies </a:t>
            </a:r>
          </a:p>
          <a:p>
            <a:r>
              <a:rPr lang="en-US" sz="2000" dirty="0"/>
              <a:t>			Local Commercial Business Owners </a:t>
            </a:r>
          </a:p>
          <a:p>
            <a:r>
              <a:rPr lang="en-US" sz="2000" dirty="0"/>
              <a:t>			Garment Factory Owners </a:t>
            </a:r>
          </a:p>
          <a:p>
            <a:r>
              <a:rPr lang="en-US" sz="2000" dirty="0"/>
              <a:t>			Other Industries</a:t>
            </a:r>
          </a:p>
          <a:p>
            <a:r>
              <a:rPr lang="en-US" sz="2000" dirty="0"/>
              <a:t>			Cycle Rickshaw Operators </a:t>
            </a:r>
          </a:p>
          <a:p>
            <a:r>
              <a:rPr lang="en-US" sz="2000" dirty="0"/>
              <a:t>			Auto Rickshaw Operators </a:t>
            </a:r>
          </a:p>
          <a:p>
            <a:r>
              <a:rPr lang="en-US" sz="2000" dirty="0"/>
              <a:t>			Non Governmental Organization</a:t>
            </a:r>
          </a:p>
          <a:p>
            <a:r>
              <a:rPr lang="en-US" sz="2000" dirty="0"/>
              <a:t>			Community Based Organization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		</a:t>
            </a:r>
            <a:r>
              <a:rPr lang="en-US" sz="2000" dirty="0"/>
              <a:t>		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83249" y="0"/>
            <a:ext cx="2681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Information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EA4F607-B4B1-424D-A6D8-82158BAF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z="1600" b="1" smtClean="0"/>
              <a:pPr/>
              <a:t>2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218231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E:\salam\UGIIP-III\Sherpur\mAP\3.1.jpg"/>
          <p:cNvPicPr/>
          <p:nvPr/>
        </p:nvPicPr>
        <p:blipFill>
          <a:blip r:embed="rId2"/>
          <a:srcRect l="8522" t="10217" r="8043" b="35747"/>
          <a:stretch>
            <a:fillRect/>
          </a:stretch>
        </p:blipFill>
        <p:spPr bwMode="auto">
          <a:xfrm>
            <a:off x="4343400" y="514671"/>
            <a:ext cx="5564308" cy="588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5334000" y="0"/>
            <a:ext cx="3730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334471"/>
              </p:ext>
            </p:extLst>
          </p:nvPr>
        </p:nvGraphicFramePr>
        <p:xfrm>
          <a:off x="228600" y="457200"/>
          <a:ext cx="4953000" cy="596204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1531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76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639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AvqZb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24.76 </a:t>
                      </a:r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eM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1" u="none" strike="noStrike" baseline="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1" u="none" strike="noStrike" baseline="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4561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97, 979 (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weweGm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2011)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4561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3960(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2011) 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651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9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(AvqZ‡b eo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08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Ges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QvU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IqvW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02) </a:t>
                      </a: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95">
                <a:tc rowSpan="5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fe‡bi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 feb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41095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 feb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3818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‡mwg-cvKv feb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14199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wbg©vYvaxb feb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62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59174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695">
                <a:tc rowSpan="4"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c‡_i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‰`N©¨</a:t>
                      </a:r>
                    </a:p>
                    <a:p>
                      <a:pPr algn="ctr"/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KvuPv</a:t>
                      </a:r>
                      <a:r>
                        <a:rPr lang="en-US" sz="1800" b="0" baseline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†ivW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84.01 </a:t>
                      </a:r>
                      <a:r>
                        <a:rPr lang="en-US" sz="1700" b="0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7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cvKv </a:t>
                      </a:r>
                      <a:r>
                        <a:rPr lang="en-US" sz="1800" b="0" baseline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111.28 </a:t>
                      </a:r>
                      <a:r>
                        <a:rPr lang="en-US" sz="1700" b="0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7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8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0" baseline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‡mwg-cvKv ‡ivW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28.02 </a:t>
                      </a:r>
                      <a:r>
                        <a:rPr lang="en-US" sz="1700" b="0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700" b="0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4034">
                <a:tc vMerge="1"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Calibri" panose="020F0502020204030204" pitchFamily="34" charset="0"/>
                          <a:cs typeface="SutonnyMJ" pitchFamily="2" charset="0"/>
                        </a:rPr>
                        <a:t>‡gvU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Calibri" panose="020F0502020204030204" pitchFamily="34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223.31 </a:t>
                      </a:r>
                      <a:r>
                        <a:rPr lang="en-US" sz="1700" b="1" kern="1200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wK.wg</a:t>
                      </a:r>
                      <a:r>
                        <a:rPr lang="en-US" sz="1700" b="1" kern="1200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1058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‡Wª‡bi 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ˆ`N©¨</a:t>
                      </a:r>
                    </a:p>
                    <a:p>
                      <a:pPr algn="ctr"/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(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.)</a:t>
                      </a:r>
                      <a:endParaRPr lang="en-US" sz="18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5" marR="74295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KuvPv</a:t>
                      </a:r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‡Wªb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utonnyMJ"/>
                          <a:ea typeface="Calibri"/>
                          <a:cs typeface="Times New Roman"/>
                        </a:rPr>
                        <a:t>2.77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10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cvKv ‡Wªb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utonnyMJ"/>
                          <a:ea typeface="Calibri"/>
                          <a:cs typeface="Times New Roman"/>
                        </a:rPr>
                        <a:t>37.81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1058">
                <a:tc v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40.58 </a:t>
                      </a:r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. </a:t>
                      </a:r>
                    </a:p>
                  </a:txBody>
                  <a:tcPr marL="7739" marR="7739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6303469" y="6350533"/>
            <a:ext cx="1344208" cy="352786"/>
          </a:xfrm>
          <a:prstGeom prst="rect">
            <a:avLst/>
          </a:prstGeom>
        </p:spPr>
        <p:txBody>
          <a:bodyPr wrap="none" lIns="75054" tIns="37527" rIns="75054" bIns="37527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kicyi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cŠimfv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9317148" y="4572000"/>
            <a:ext cx="284052" cy="509008"/>
            <a:chOff x="8993872" y="2688609"/>
            <a:chExt cx="284052" cy="509008"/>
          </a:xfrm>
        </p:grpSpPr>
        <p:sp>
          <p:nvSpPr>
            <p:cNvPr id="17" name="Isosceles Triangle 16"/>
            <p:cNvSpPr/>
            <p:nvPr/>
          </p:nvSpPr>
          <p:spPr>
            <a:xfrm>
              <a:off x="9062113" y="2688609"/>
              <a:ext cx="150126" cy="218364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993872" y="292061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flipV="1">
            <a:off x="4343400" y="1828800"/>
            <a:ext cx="2819400" cy="60960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343400" y="2971800"/>
            <a:ext cx="3886200" cy="1295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031BCC2-D7D5-4798-9238-F729A6F2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7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334000" y="0"/>
            <a:ext cx="3730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280BFB8-4C4A-47FF-B842-6F0FE253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044520"/>
              </p:ext>
            </p:extLst>
          </p:nvPr>
        </p:nvGraphicFramePr>
        <p:xfrm>
          <a:off x="304800" y="1584192"/>
          <a:ext cx="4648200" cy="30521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80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13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7008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4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SutonnyMJ" pitchFamily="2" charset="0"/>
                        </a:rPr>
                        <a:t>e¨e¯’vcbvt</a:t>
                      </a:r>
                      <a:r>
                        <a:rPr lang="en-US" sz="2400" b="1" baseline="0" dirty="0">
                          <a:latin typeface="SutonnyMJ" pitchFamily="2" charset="0"/>
                        </a:rPr>
                        <a:t> </a:t>
                      </a:r>
                      <a:endParaRPr lang="bn-BD" sz="2400" b="1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pPr algn="l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ms‡hvM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2786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02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cvwbi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cvBc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jvB‡bi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ˆ`N©¨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110.50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wK.wg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.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+mn-cs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03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cvwb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 †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kvabvMvi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04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Ifvi‡nW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U¨sK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wU</a:t>
                      </a:r>
                      <a:endParaRPr lang="bn-BD" sz="20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SutonnyMJ" pitchFamily="2" charset="0"/>
                        </a:rPr>
                        <a:t>÷ª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xU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nvB‡W</a:t>
                      </a:r>
                      <a:r>
                        <a:rPr lang="en-US" sz="2000" dirty="0">
                          <a:latin typeface="SutonnyMJ" pitchFamily="2" charset="0"/>
                        </a:rPr>
                        <a:t>ª›U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Gi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15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07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Mfxi</a:t>
                      </a:r>
                      <a:r>
                        <a:rPr lang="en-US" sz="200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bjK</a:t>
                      </a:r>
                      <a:r>
                        <a:rPr lang="en-US" sz="2000" dirty="0">
                          <a:latin typeface="SutonnyMJ" pitchFamily="2" charset="0"/>
                        </a:rPr>
                        <a:t>‚‡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ci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msL¨v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11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08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SutonnyMJ" pitchFamily="2" charset="0"/>
                        </a:rPr>
                        <a:t>cv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Bc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jvB‡bi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gva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¨‡g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mvwf©m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2000" baseline="0" dirty="0" err="1">
                          <a:latin typeface="SutonnyMJ" pitchFamily="2" charset="0"/>
                        </a:rPr>
                        <a:t>Gwiqv</a:t>
                      </a:r>
                      <a:r>
                        <a:rPr lang="en-US" sz="2000" baseline="0" dirty="0">
                          <a:latin typeface="SutonnyMJ" pitchFamily="2" charset="0"/>
                        </a:rPr>
                        <a:t> 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utonnyMJ" pitchFamily="2" charset="0"/>
                        </a:rPr>
                        <a:t>60% </a:t>
                      </a:r>
                      <a:r>
                        <a:rPr lang="en-US" sz="2000" dirty="0" err="1">
                          <a:latin typeface="SutonnyMJ" pitchFamily="2" charset="0"/>
                        </a:rPr>
                        <a:t>E‡a</a:t>
                      </a:r>
                      <a:r>
                        <a:rPr lang="en-US" sz="2000" dirty="0">
                          <a:latin typeface="SutonnyMJ" pitchFamily="2" charset="0"/>
                        </a:rPr>
                        <a:t>©¦</a:t>
                      </a:r>
                      <a:endParaRPr lang="bn-BD" sz="2000" dirty="0">
                        <a:latin typeface="Sutonny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xmlns="" id="{D6F93239-D150-4C4A-9E18-8D0E0DD40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938023"/>
              </p:ext>
            </p:extLst>
          </p:nvPr>
        </p:nvGraphicFramePr>
        <p:xfrm>
          <a:off x="4953000" y="1579486"/>
          <a:ext cx="4648200" cy="30521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8640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bn-BD" sz="2400" b="1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বর্জ্য ব্যবস্থাপনাঃ</a:t>
                      </a: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bn-BD" sz="2000" b="1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4575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০১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মোট আবর্জনা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উৎপাদন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প্রায়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30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 টন প্রতিদিন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575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০২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000" kern="1200" baseline="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ব্যবস্থাকৃত আবর্জনা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প্রায়  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20 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টন প্রতিদিন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912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০৩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ট্রান্সফার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‡÷kb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-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9912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০৪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কমপো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÷</a:t>
                      </a:r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 প্লান্ট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-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9912">
                <a:tc>
                  <a:txBody>
                    <a:bodyPr/>
                    <a:lstStyle/>
                    <a:p>
                      <a:pPr algn="ctr"/>
                      <a:r>
                        <a:rPr lang="bn-IN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০৫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O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ল্যান্ডফিল্ড</a:t>
                      </a: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kern="1200" dirty="0">
                          <a:solidFill>
                            <a:schemeClr val="tx1"/>
                          </a:solidFill>
                          <a:latin typeface="SutonnyOMJ" pitchFamily="2" charset="0"/>
                          <a:ea typeface="+mn-ea"/>
                          <a:cs typeface="SutonnyOMJ" pitchFamily="2" charset="0"/>
                        </a:rPr>
                        <a:t>১ টি</a:t>
                      </a: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4575"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06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mvwf©m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Gwiqv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‡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cŠimfvi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75%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GjvKv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 </a:t>
                      </a:r>
                      <a:endParaRPr lang="bn-BD" sz="200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15479" marR="15479" marT="15478" marB="15478" anchor="ctr"/>
                </a:tc>
                <a:extLst>
                  <a:ext uri="{0D108BD9-81ED-4DB2-BD59-A6C34878D82A}">
                    <a16:rowId xmlns:a16="http://schemas.microsoft.com/office/drawing/2014/main" xmlns="" val="147951181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CC54894-2455-49C9-983C-E962920C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47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334000" y="0"/>
            <a:ext cx="3730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bR‡i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rgbClr val="0050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75992285-B827-49A5-861B-20F843889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816439"/>
              </p:ext>
            </p:extLst>
          </p:nvPr>
        </p:nvGraphicFramePr>
        <p:xfrm>
          <a:off x="990599" y="1485881"/>
          <a:ext cx="3615433" cy="29598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639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74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39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1800" b="1" dirty="0">
                          <a:latin typeface="SutonnyOMJ" pitchFamily="2" charset="0"/>
                          <a:cs typeface="SutonnyOMJ" pitchFamily="2" charset="0"/>
                        </a:rPr>
                        <a:t>শিক্ষা প্রতিষ্ঠা</a:t>
                      </a:r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‡bi</a:t>
                      </a:r>
                      <a:r>
                        <a:rPr lang="en-US" sz="1800" b="1" dirty="0"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800" b="1" dirty="0"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KvwiMix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ms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¯’v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95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সরকারি</a:t>
                      </a:r>
                      <a:r>
                        <a:rPr lang="en-US" sz="1800" dirty="0">
                          <a:latin typeface="SutonnyOMJ" pitchFamily="2" charset="0"/>
                          <a:cs typeface="SutonnyOMJ" pitchFamily="2" charset="0"/>
                        </a:rPr>
                        <a:t>/ </a:t>
                      </a: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বেসরকারি কলে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R</a:t>
                      </a:r>
                      <a:endParaRPr lang="bn-BD" sz="1800" dirty="0"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10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>
                          <a:latin typeface="SutonnyOMJ" pitchFamily="2" charset="0"/>
                          <a:cs typeface="SutonnyOMJ" pitchFamily="2" charset="0"/>
                        </a:rPr>
                        <a:t>সরকারি/ বেসরকারি উচ্চবিদ্যালয়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21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2430889243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সরকারি </a:t>
                      </a:r>
                      <a:r>
                        <a:rPr lang="en-US" sz="1800" dirty="0">
                          <a:latin typeface="SutonnyOMJ" pitchFamily="2" charset="0"/>
                          <a:cs typeface="SutonnyOMJ" pitchFamily="2" charset="0"/>
                        </a:rPr>
                        <a:t>/ </a:t>
                      </a: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বেসরকারি প্রাথমিক বিদ্যালয়</a:t>
                      </a:r>
                    </a:p>
                  </a:txBody>
                  <a:tcPr marL="7738" marR="7738" marT="7739" marB="7739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56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কিন্টার গার্ডেন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19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মাদ্রাসা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45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07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8" marB="15478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OMJ" pitchFamily="2" charset="0"/>
                          <a:cs typeface="SutonnyOMJ" pitchFamily="2" charset="0"/>
                        </a:rPr>
                        <a:t>লাইব্রেরি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BFD065ED-929C-462F-A592-75436A86E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416650"/>
              </p:ext>
            </p:extLst>
          </p:nvPr>
        </p:nvGraphicFramePr>
        <p:xfrm>
          <a:off x="5299968" y="3352800"/>
          <a:ext cx="3920231" cy="213998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252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11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938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833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1800" b="1" dirty="0">
                          <a:latin typeface="SutonnyMJ" pitchFamily="2" charset="0"/>
                          <a:cs typeface="SutonnyOMJ" pitchFamily="2" charset="0"/>
                        </a:rPr>
                        <a:t>ধমীয় অবকাঠামো</a:t>
                      </a:r>
                      <a:r>
                        <a:rPr lang="en-US" sz="1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OMJ" pitchFamily="2" charset="0"/>
                        </a:rPr>
                        <a:t>i</a:t>
                      </a:r>
                      <a:r>
                        <a:rPr lang="bn-BD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sz="1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utonnyMJ" pitchFamily="2" charset="0"/>
                          <a:cs typeface="SutonnyMJ" pitchFamily="2" charset="0"/>
                        </a:rPr>
                        <a:t>msL¨v</a:t>
                      </a:r>
                      <a:endParaRPr lang="bn-BD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মসজিদ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134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মন্দি</a:t>
                      </a: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32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গীর্জা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1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ঈদগা মাঠ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5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কবর স্থান</a:t>
                      </a: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/ </a:t>
                      </a:r>
                      <a:r>
                        <a:rPr lang="bn-BD" sz="1800" dirty="0">
                          <a:latin typeface="SutonnyMJ" pitchFamily="2" charset="0"/>
                          <a:cs typeface="SutonnyOMJ" pitchFamily="2" charset="0"/>
                        </a:rPr>
                        <a:t>শশ্মান</a:t>
                      </a: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7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6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77" marB="15477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SutonnyMJ" pitchFamily="2" charset="0"/>
                          <a:cs typeface="SutonnyOMJ" pitchFamily="2" charset="0"/>
                        </a:rPr>
                        <a:t>gvhvi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SutonnyMJ" pitchFamily="2" charset="0"/>
                          <a:cs typeface="SutonnyOMJ" pitchFamily="2" charset="0"/>
                        </a:rPr>
                        <a:t>6</a:t>
                      </a:r>
                      <a:endParaRPr lang="bn-BD" sz="1800" dirty="0">
                        <a:latin typeface="SutonnyMJ" pitchFamily="2" charset="0"/>
                        <a:cs typeface="SutonnyOMJ" pitchFamily="2" charset="0"/>
                      </a:endParaRPr>
                    </a:p>
                  </a:txBody>
                  <a:tcPr marL="7738" marR="7738" marT="7739" marB="7739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69F05EF5-993C-48A6-B320-8213BDCAE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516095"/>
              </p:ext>
            </p:extLst>
          </p:nvPr>
        </p:nvGraphicFramePr>
        <p:xfrm>
          <a:off x="5278041" y="1066800"/>
          <a:ext cx="3942159" cy="21370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333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08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79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391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SutonnyMJ" pitchFamily="2" charset="0"/>
                        </a:rPr>
                        <a:t> µ</a:t>
                      </a:r>
                      <a:r>
                        <a:rPr lang="en-US" sz="1800" b="1" dirty="0" err="1">
                          <a:latin typeface="SutonnyMJ" pitchFamily="2" charset="0"/>
                        </a:rPr>
                        <a:t>wgK</a:t>
                      </a:r>
                      <a:r>
                        <a:rPr lang="en-US" sz="1800" b="1" baseline="0" dirty="0">
                          <a:latin typeface="SutonnyMJ" pitchFamily="2" charset="0"/>
                        </a:rPr>
                        <a:t> </a:t>
                      </a:r>
                      <a:r>
                        <a:rPr lang="en-US" sz="1800" b="1" baseline="0" dirty="0" err="1">
                          <a:latin typeface="SutonnyMJ" pitchFamily="2" charset="0"/>
                        </a:rPr>
                        <a:t>bs</a:t>
                      </a:r>
                      <a:endParaRPr lang="bn-BD" sz="1800" b="1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 gridSpan="2">
                  <a:txBody>
                    <a:bodyPr/>
                    <a:lstStyle/>
                    <a:p>
                      <a:pPr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স্বাস্থ্য বিষয়ক অবকাঠামো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i</a:t>
                      </a:r>
                      <a:r>
                        <a:rPr lang="bn-BD" sz="1800" b="1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msL¨v</a:t>
                      </a:r>
                      <a:endParaRPr lang="bn-BD" sz="1800" b="1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01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সরকারি 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4</a:t>
                      </a:r>
                      <a:endParaRPr lang="bn-BD" sz="1800" b="0" kern="1200" dirty="0" err="1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02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বেসরকারি 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6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03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WvqvMbwóK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সেন্টার</a:t>
                      </a: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04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বেসরকারি ক্লিনিক</a:t>
                      </a: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19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</a:rPr>
                        <a:t>05</a:t>
                      </a:r>
                      <a:endParaRPr lang="bn-BD" sz="1800" dirty="0"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‡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f‡Uwibvix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1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3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06</a:t>
                      </a:r>
                      <a:endParaRPr lang="bn-BD" sz="1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marL="15477" marR="15477" marT="15483" marB="15483" anchor="ctr"/>
                </a:tc>
                <a:tc>
                  <a:txBody>
                    <a:bodyPr/>
                    <a:lstStyle/>
                    <a:p>
                      <a:pPr marL="0" marR="0" algn="l" rtl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Pÿz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 </a:t>
                      </a:r>
                      <a:r>
                        <a:rPr lang="bn-BD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হাসপাতা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OMJ" pitchFamily="2" charset="0"/>
                        </a:rPr>
                        <a:t>j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+mn-ea"/>
                          <a:cs typeface="SutonnyMJ" pitchFamily="2" charset="0"/>
                        </a:rPr>
                        <a:t>2</a:t>
                      </a:r>
                      <a:endParaRPr lang="bn-BD" sz="1800" b="0" kern="1200" dirty="0">
                        <a:solidFill>
                          <a:schemeClr val="tx1"/>
                        </a:solidFill>
                        <a:latin typeface="SutonnyMJ" pitchFamily="2" charset="0"/>
                        <a:ea typeface="+mn-ea"/>
                        <a:cs typeface="SutonnyOMJ" pitchFamily="2" charset="0"/>
                      </a:endParaRPr>
                    </a:p>
                  </a:txBody>
                  <a:tcPr marL="7738" marR="7738" marT="7742" marB="7742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AB0D36F-60DA-4ECC-B041-ED52C79C7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2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791200" y="0"/>
            <a:ext cx="374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ch©vq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1B386AC-2B01-44DE-95CF-F358A3F13433}"/>
              </a:ext>
            </a:extLst>
          </p:cNvPr>
          <p:cNvSpPr txBox="1"/>
          <p:nvPr/>
        </p:nvSpPr>
        <p:spPr>
          <a:xfrm>
            <a:off x="5164534" y="4713288"/>
            <a:ext cx="2390081" cy="317459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63" dirty="0">
                <a:latin typeface="SutonnyMJ" pitchFamily="2" charset="0"/>
                <a:cs typeface="SutonnyMJ" pitchFamily="2" charset="0"/>
              </a:rPr>
              <a:t>3q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gZwewbgq</a:t>
            </a:r>
            <a:r>
              <a:rPr lang="en-US" sz="146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463" dirty="0" err="1">
                <a:latin typeface="SutonnyMJ" pitchFamily="2" charset="0"/>
                <a:cs typeface="SutonnyMJ" pitchFamily="2" charset="0"/>
              </a:rPr>
              <a:t>mfv</a:t>
            </a:r>
            <a:endParaRPr lang="en-US" sz="1463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AE4875E-4E52-4CA2-B9CB-856452EEB21D}"/>
              </a:ext>
            </a:extLst>
          </p:cNvPr>
          <p:cNvGrpSpPr/>
          <p:nvPr/>
        </p:nvGrpSpPr>
        <p:grpSpPr>
          <a:xfrm>
            <a:off x="87710" y="3410545"/>
            <a:ext cx="2222401" cy="1923157"/>
            <a:chOff x="87710" y="3410545"/>
            <a:chExt cx="2222401" cy="1923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4614561E-0323-4752-A24B-BA0317E9B8F0}"/>
                </a:ext>
              </a:extLst>
            </p:cNvPr>
            <p:cNvSpPr/>
            <p:nvPr/>
          </p:nvSpPr>
          <p:spPr>
            <a:xfrm>
              <a:off x="87710" y="3410545"/>
              <a:ext cx="2222401" cy="1923157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>
                <a:solidFill>
                  <a:schemeClr val="accent2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C61D367F-2983-451E-8DA0-0974ED6BE573}"/>
                </a:ext>
              </a:extLst>
            </p:cNvPr>
            <p:cNvSpPr txBox="1"/>
            <p:nvPr/>
          </p:nvSpPr>
          <p:spPr>
            <a:xfrm>
              <a:off x="279897" y="4107061"/>
              <a:ext cx="1857375" cy="792525"/>
            </a:xfrm>
            <a:prstGeom prst="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275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gnvcwiKíbv cÖYqb </a:t>
              </a:r>
              <a:r>
                <a:rPr lang="en-US" sz="2275" b="1" dirty="0" err="1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rPr>
                <a:t>ch©vq</a:t>
              </a:r>
              <a:endParaRPr lang="en-US" sz="2275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E9B7FF2-209D-4BEB-8109-36A3B347781D}"/>
              </a:ext>
            </a:extLst>
          </p:cNvPr>
          <p:cNvGrpSpPr/>
          <p:nvPr/>
        </p:nvGrpSpPr>
        <p:grpSpPr>
          <a:xfrm>
            <a:off x="78681" y="1143000"/>
            <a:ext cx="9728001" cy="4469308"/>
            <a:chOff x="78681" y="1143000"/>
            <a:chExt cx="9728001" cy="44693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809B24F-8A27-4662-B257-169EDFE4B68B}"/>
                </a:ext>
              </a:extLst>
            </p:cNvPr>
            <p:cNvSpPr txBox="1"/>
            <p:nvPr/>
          </p:nvSpPr>
          <p:spPr>
            <a:xfrm>
              <a:off x="260548" y="1341636"/>
              <a:ext cx="1857375" cy="792525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cÖv_wgK</a:t>
              </a:r>
              <a:r>
                <a:rPr lang="en-US" sz="2275" b="1" dirty="0">
                  <a:latin typeface="SutonnyMJ" pitchFamily="2" charset="0"/>
                  <a:cs typeface="SutonnyMJ" pitchFamily="2" charset="0"/>
                </a:rPr>
                <a:t> </a:t>
              </a:r>
            </a:p>
            <a:p>
              <a:pPr algn="ctr">
                <a:defRPr/>
              </a:pP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ch©vq</a:t>
              </a:r>
              <a:endParaRPr lang="en-US" sz="2275" b="1" dirty="0">
                <a:latin typeface="SutonnyMJ" pitchFamily="2" charset="0"/>
                <a:cs typeface="SutonnyMJ" pitchFamily="2" charset="0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xmlns="" id="{9720B3D8-4B98-484C-A1A8-DF93CDC734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6159" y="2503784"/>
              <a:ext cx="7044089" cy="801150"/>
              <a:chOff x="3288051" y="2968511"/>
              <a:chExt cx="8793972" cy="98564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xmlns="" id="{4BBD4447-2B6E-466B-8165-B4FD673AF9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8051" y="2968511"/>
                <a:ext cx="8793972" cy="667534"/>
                <a:chOff x="408205" y="3047110"/>
                <a:chExt cx="8793972" cy="667534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8106D726-9AA9-4AE4-9BBA-040E7BA02908}"/>
                    </a:ext>
                  </a:extLst>
                </p:cNvPr>
                <p:cNvSpPr txBox="1"/>
                <p:nvPr/>
              </p:nvSpPr>
              <p:spPr>
                <a:xfrm>
                  <a:off x="408205" y="3048697"/>
                  <a:ext cx="1279180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mxgvbv wba©viY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FF377284-8F9A-498C-AFB8-E2BBCBB1F4EE}"/>
                    </a:ext>
                  </a:extLst>
                </p:cNvPr>
                <p:cNvSpPr txBox="1"/>
                <p:nvPr/>
              </p:nvSpPr>
              <p:spPr>
                <a:xfrm>
                  <a:off x="1727305" y="3047110"/>
                  <a:ext cx="1935579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‡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fŠZ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AeKvVv‡gv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Rwic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xmlns="" id="{3F8661EA-BCB8-4EA0-8B34-2AF3C8D4BD3A}"/>
                    </a:ext>
                  </a:extLst>
                </p:cNvPr>
                <p:cNvSpPr txBox="1"/>
                <p:nvPr/>
              </p:nvSpPr>
              <p:spPr>
                <a:xfrm>
                  <a:off x="3712196" y="3047110"/>
                  <a:ext cx="976996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g¨vc ˆ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Zix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xmlns="" id="{CFA3FFF2-54F2-4B26-AA4B-C49805A9A87D}"/>
                    </a:ext>
                  </a:extLst>
                </p:cNvPr>
                <p:cNvSpPr txBox="1"/>
                <p:nvPr/>
              </p:nvSpPr>
              <p:spPr>
                <a:xfrm>
                  <a:off x="4688196" y="3048697"/>
                  <a:ext cx="2912175" cy="390566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LvZIqvix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mgxÿv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Ges Ab¨vb¨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Rwic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xmlns="" id="{1F1F75CD-B6BB-4E63-9C1B-99A98622F10D}"/>
                    </a:ext>
                  </a:extLst>
                </p:cNvPr>
                <p:cNvSpPr txBox="1"/>
                <p:nvPr/>
              </p:nvSpPr>
              <p:spPr>
                <a:xfrm>
                  <a:off x="7635389" y="3047110"/>
                  <a:ext cx="1566788" cy="667534"/>
                </a:xfrm>
                <a:prstGeom prst="rect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2q </a:t>
                  </a:r>
                  <a:r>
                    <a:rPr lang="en-US" sz="1463" dirty="0" err="1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gZwewbgq</a:t>
                  </a:r>
                  <a:r>
                    <a:rPr lang="en-US" sz="1463" dirty="0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solidFill>
                        <a:schemeClr val="tx1"/>
                      </a:solidFill>
                      <a:latin typeface="SutonnyMJ" pitchFamily="2" charset="0"/>
                      <a:cs typeface="SutonnyMJ" pitchFamily="2" charset="0"/>
                    </a:rPr>
                    <a:t>mfv</a:t>
                  </a:r>
                  <a:endParaRPr lang="en-US" sz="1463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81525755-168E-430F-8F63-C51D72FD7775}"/>
                  </a:ext>
                </a:extLst>
              </p:cNvPr>
              <p:cNvSpPr txBox="1"/>
              <p:nvPr/>
            </p:nvSpPr>
            <p:spPr>
              <a:xfrm>
                <a:off x="6529828" y="3563590"/>
                <a:ext cx="3057893" cy="390566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mv‡f© </a:t>
                </a:r>
                <a:r>
                  <a:rPr lang="en-US" sz="1463" b="1" dirty="0" err="1">
                    <a:latin typeface="SutonnyMJ" pitchFamily="2" charset="0"/>
                    <a:cs typeface="SutonnyMJ" pitchFamily="2" charset="0"/>
                  </a:rPr>
                  <a:t>wi‡cvU</a:t>
                </a: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©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00CC9BC-2680-4283-B3B6-3F8C2018FAB9}"/>
                </a:ext>
              </a:extLst>
            </p:cNvPr>
            <p:cNvSpPr txBox="1"/>
            <p:nvPr/>
          </p:nvSpPr>
          <p:spPr>
            <a:xfrm>
              <a:off x="3643809" y="5176342"/>
              <a:ext cx="5431532" cy="317459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63" dirty="0" err="1">
                  <a:latin typeface="SutonnyMJ" pitchFamily="2" charset="0"/>
                  <a:cs typeface="SutonnyMJ" pitchFamily="2" charset="0"/>
                </a:rPr>
                <a:t>P‚ovšÍ</a:t>
              </a:r>
              <a:r>
                <a:rPr lang="en-US" sz="1463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463" dirty="0" err="1">
                  <a:latin typeface="SutonnyMJ" pitchFamily="2" charset="0"/>
                  <a:cs typeface="SutonnyMJ" pitchFamily="2" charset="0"/>
                </a:rPr>
                <a:t>gv÷vi</a:t>
              </a:r>
              <a:r>
                <a:rPr lang="en-US" sz="1463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1463" dirty="0" err="1">
                  <a:latin typeface="SutonnyMJ" pitchFamily="2" charset="0"/>
                  <a:cs typeface="SutonnyMJ" pitchFamily="2" charset="0"/>
                </a:rPr>
                <a:t>cøv¨vb</a:t>
              </a:r>
              <a:r>
                <a:rPr lang="en-US" sz="1463" dirty="0">
                  <a:latin typeface="SutonnyMJ" pitchFamily="2" charset="0"/>
                  <a:cs typeface="SutonnyMJ" pitchFamily="2" charset="0"/>
                </a:rPr>
                <a:t> cÖYqb</a:t>
              </a:r>
            </a:p>
          </p:txBody>
        </p: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xmlns="" id="{10591093-8600-49CA-B6F5-3960E462F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9922" y="3480199"/>
              <a:ext cx="5107413" cy="1136510"/>
              <a:chOff x="4757306" y="3774264"/>
              <a:chExt cx="6286297" cy="1399148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14275314-7628-4CFE-B93E-5AA886FC6ED9}"/>
                  </a:ext>
                </a:extLst>
              </p:cNvPr>
              <p:cNvSpPr txBox="1"/>
              <p:nvPr/>
            </p:nvSpPr>
            <p:spPr>
              <a:xfrm>
                <a:off x="5514056" y="4782591"/>
                <a:ext cx="4419776" cy="390821"/>
              </a:xfrm>
              <a:prstGeom prst="rect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Lmov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gv÷vi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cø¨vb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cÖYqb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Av‡jvPbv</a:t>
                </a:r>
                <a:endParaRPr lang="en-US" sz="1463" dirty="0">
                  <a:latin typeface="SutonnyMJ" pitchFamily="2" charset="0"/>
                  <a:cs typeface="SutonnyMJ" pitchFamily="2" charset="0"/>
                </a:endParaRPr>
              </a:p>
            </p:txBody>
          </p: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xmlns="" id="{C9F276BB-EC8D-4EAA-ACEF-E6784A2EB8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57306" y="3774264"/>
                <a:ext cx="6286297" cy="902130"/>
                <a:chOff x="3696727" y="3925168"/>
                <a:chExt cx="6286297" cy="902130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xmlns="" id="{BFD99E18-B9B5-4583-89CC-577DFC03222C}"/>
                    </a:ext>
                  </a:extLst>
                </p:cNvPr>
                <p:cNvSpPr txBox="1"/>
                <p:nvPr/>
              </p:nvSpPr>
              <p:spPr>
                <a:xfrm>
                  <a:off x="3991496" y="3925168"/>
                  <a:ext cx="3556142" cy="390821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cwiKíbvi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bxwZgvjv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wba©viY Ges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cÖ‡ÿcY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xmlns="" id="{59026630-696A-4D29-BB38-E1F3B7008D45}"/>
                    </a:ext>
                  </a:extLst>
                </p:cNvPr>
                <p:cNvSpPr txBox="1"/>
                <p:nvPr/>
              </p:nvSpPr>
              <p:spPr>
                <a:xfrm>
                  <a:off x="3696727" y="4425361"/>
                  <a:ext cx="4145680" cy="390821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Z_¨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we‡kølY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K‡i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KvVv‡gv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Ges Ab¨vb¨ cwiKíbv ˆ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Zix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xmlns="" id="{8CAE0B6A-65B3-4A07-B765-CB27A96BBF6E}"/>
                    </a:ext>
                  </a:extLst>
                </p:cNvPr>
                <p:cNvSpPr txBox="1"/>
                <p:nvPr/>
              </p:nvSpPr>
              <p:spPr>
                <a:xfrm>
                  <a:off x="8090518" y="4436477"/>
                  <a:ext cx="1892506" cy="390821"/>
                </a:xfrm>
                <a:prstGeom prst="rect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gv÷vi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cø¨vb</a:t>
                  </a:r>
                  <a:r>
                    <a:rPr lang="en-US" sz="1463" dirty="0">
                      <a:latin typeface="SutonnyMJ" pitchFamily="2" charset="0"/>
                      <a:cs typeface="SutonnyMJ" pitchFamily="2" charset="0"/>
                    </a:rPr>
                    <a:t> g¨vc ˆ</a:t>
                  </a:r>
                  <a:r>
                    <a:rPr lang="en-US" sz="1463" dirty="0" err="1">
                      <a:latin typeface="SutonnyMJ" pitchFamily="2" charset="0"/>
                      <a:cs typeface="SutonnyMJ" pitchFamily="2" charset="0"/>
                    </a:rPr>
                    <a:t>Zix</a:t>
                  </a:r>
                  <a:endParaRPr lang="en-US" sz="1463" dirty="0">
                    <a:latin typeface="SutonnyMJ" pitchFamily="2" charset="0"/>
                    <a:cs typeface="SutonnyMJ" pitchFamily="2" charset="0"/>
                  </a:endParaRPr>
                </a:p>
              </p:txBody>
            </p:sp>
          </p:grpSp>
        </p:grpSp>
        <p:grpSp>
          <p:nvGrpSpPr>
            <p:cNvPr id="9" name="Group 21">
              <a:extLst>
                <a:ext uri="{FF2B5EF4-FFF2-40B4-BE49-F238E27FC236}">
                  <a16:creationId xmlns:a16="http://schemas.microsoft.com/office/drawing/2014/main" xmlns="" id="{2BD7FE9A-0B8A-4A76-82A6-45AF4AFC9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0293" y="1253926"/>
              <a:ext cx="4030724" cy="881120"/>
              <a:chOff x="6852371" y="1591982"/>
              <a:chExt cx="4960876" cy="1085338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87894962-F9EA-479A-9522-F540C4BA8D0D}"/>
                  </a:ext>
                </a:extLst>
              </p:cNvPr>
              <p:cNvSpPr txBox="1"/>
              <p:nvPr/>
            </p:nvSpPr>
            <p:spPr>
              <a:xfrm>
                <a:off x="6852371" y="1604691"/>
                <a:ext cx="1156527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Kv‡Ri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Avi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¤¢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7FABDD03-E500-4516-B286-D61D4B8E262F}"/>
                  </a:ext>
                </a:extLst>
              </p:cNvPr>
              <p:cNvSpPr txBox="1"/>
              <p:nvPr/>
            </p:nvSpPr>
            <p:spPr>
              <a:xfrm>
                <a:off x="8483001" y="1604691"/>
                <a:ext cx="1592542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1g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gZwewbgq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mfv</a:t>
                </a:r>
                <a:endParaRPr lang="en-US" sz="1463" dirty="0">
                  <a:latin typeface="SutonnyMJ" pitchFamily="2" charset="0"/>
                  <a:cs typeface="SutonnyMJ" pitchFamily="2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D7DACC04-74CB-45DC-8092-B70E37D13AAC}"/>
                  </a:ext>
                </a:extLst>
              </p:cNvPr>
              <p:cNvSpPr txBox="1"/>
              <p:nvPr/>
            </p:nvSpPr>
            <p:spPr>
              <a:xfrm>
                <a:off x="7886245" y="2286283"/>
                <a:ext cx="2714617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463" b="1" dirty="0" err="1">
                    <a:latin typeface="SutonnyMJ" pitchFamily="2" charset="0"/>
                    <a:cs typeface="SutonnyMJ" pitchFamily="2" charset="0"/>
                  </a:rPr>
                  <a:t>Bb‡mckb</a:t>
                </a: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b="1" dirty="0" err="1">
                    <a:latin typeface="SutonnyMJ" pitchFamily="2" charset="0"/>
                    <a:cs typeface="SutonnyMJ" pitchFamily="2" charset="0"/>
                  </a:rPr>
                  <a:t>wi‡cvU</a:t>
                </a:r>
                <a:r>
                  <a:rPr lang="en-US" sz="1463" b="1" dirty="0">
                    <a:latin typeface="SutonnyMJ" pitchFamily="2" charset="0"/>
                    <a:cs typeface="SutonnyMJ" pitchFamily="2" charset="0"/>
                  </a:rPr>
                  <a:t>©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1DB4B465-FE3B-404C-86CE-0F53F4221FCC}"/>
                  </a:ext>
                </a:extLst>
              </p:cNvPr>
              <p:cNvSpPr txBox="1"/>
              <p:nvPr/>
            </p:nvSpPr>
            <p:spPr>
              <a:xfrm>
                <a:off x="10560047" y="1591982"/>
                <a:ext cx="1253200" cy="39103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cÖv_wgK</a:t>
                </a:r>
                <a:r>
                  <a:rPr lang="en-US" sz="1463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463" dirty="0" err="1">
                    <a:latin typeface="SutonnyMJ" pitchFamily="2" charset="0"/>
                    <a:cs typeface="SutonnyMJ" pitchFamily="2" charset="0"/>
                  </a:rPr>
                  <a:t>Rwic</a:t>
                </a:r>
                <a:endParaRPr lang="en-US" sz="1463" dirty="0">
                  <a:latin typeface="SutonnyMJ" pitchFamily="2" charset="0"/>
                  <a:cs typeface="SutonnyMJ" pitchFamily="2" charset="0"/>
                </a:endParaRPr>
              </a:p>
            </p:txBody>
          </p:sp>
          <p:cxnSp>
            <p:nvCxnSpPr>
              <p:cNvPr id="50" name="Elbow Connector 26">
                <a:extLst>
                  <a:ext uri="{FF2B5EF4-FFF2-40B4-BE49-F238E27FC236}">
                    <a16:creationId xmlns:a16="http://schemas.microsoft.com/office/drawing/2014/main" xmlns="" id="{B7DDE83D-C41D-4B9B-B571-E16D597EFC15}"/>
                  </a:ext>
                </a:extLst>
              </p:cNvPr>
              <p:cNvCxnSpPr>
                <a:stCxn id="45" idx="2"/>
                <a:endCxn id="48" idx="0"/>
              </p:cNvCxnSpPr>
              <p:nvPr/>
            </p:nvCxnSpPr>
            <p:spPr>
              <a:xfrm rot="16200000" flipH="1">
                <a:off x="8191816" y="1234546"/>
                <a:ext cx="290555" cy="1812919"/>
              </a:xfrm>
              <a:prstGeom prst="bentConnector3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Elbow Connector 27">
              <a:extLst>
                <a:ext uri="{FF2B5EF4-FFF2-40B4-BE49-F238E27FC236}">
                  <a16:creationId xmlns:a16="http://schemas.microsoft.com/office/drawing/2014/main" xmlns="" id="{5E837416-E98D-4973-9411-D8F9B28754C1}"/>
                </a:ext>
              </a:extLst>
            </p:cNvPr>
            <p:cNvCxnSpPr>
              <a:stCxn id="47" idx="2"/>
              <a:endCxn id="48" idx="0"/>
            </p:cNvCxnSpPr>
            <p:nvPr/>
          </p:nvCxnSpPr>
          <p:spPr>
            <a:xfrm rot="5400000">
              <a:off x="6229704" y="1685135"/>
              <a:ext cx="235884" cy="29021"/>
            </a:xfrm>
            <a:prstGeom prst="bentConnector3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Elbow Connector 28">
              <a:extLst>
                <a:ext uri="{FF2B5EF4-FFF2-40B4-BE49-F238E27FC236}">
                  <a16:creationId xmlns:a16="http://schemas.microsoft.com/office/drawing/2014/main" xmlns="" id="{F20B4778-18A5-40F5-8339-D532C04F95FA}"/>
                </a:ext>
              </a:extLst>
            </p:cNvPr>
            <p:cNvCxnSpPr>
              <a:stCxn id="49" idx="2"/>
              <a:endCxn id="48" idx="0"/>
            </p:cNvCxnSpPr>
            <p:nvPr/>
          </p:nvCxnSpPr>
          <p:spPr>
            <a:xfrm rot="5400000">
              <a:off x="6999418" y="905102"/>
              <a:ext cx="246202" cy="157876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Elbow Connector 29">
              <a:extLst>
                <a:ext uri="{FF2B5EF4-FFF2-40B4-BE49-F238E27FC236}">
                  <a16:creationId xmlns:a16="http://schemas.microsoft.com/office/drawing/2014/main" xmlns="" id="{48695E26-474A-44BD-8A24-2E8094A1D9D0}"/>
                </a:ext>
              </a:extLst>
            </p:cNvPr>
            <p:cNvCxnSpPr>
              <a:stCxn id="58" idx="2"/>
              <a:endCxn id="57" idx="1"/>
            </p:cNvCxnSpPr>
            <p:nvPr/>
          </p:nvCxnSpPr>
          <p:spPr>
            <a:xfrm rot="16200000" flipH="1">
              <a:off x="4108836" y="1942175"/>
              <a:ext cx="323672" cy="2084387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30">
              <a:extLst>
                <a:ext uri="{FF2B5EF4-FFF2-40B4-BE49-F238E27FC236}">
                  <a16:creationId xmlns:a16="http://schemas.microsoft.com/office/drawing/2014/main" xmlns="" id="{045827AE-5FB4-4830-A18A-0A2DB78D6E23}"/>
                </a:ext>
              </a:extLst>
            </p:cNvPr>
            <p:cNvCxnSpPr>
              <a:stCxn id="59" idx="2"/>
              <a:endCxn id="57" idx="1"/>
            </p:cNvCxnSpPr>
            <p:nvPr/>
          </p:nvCxnSpPr>
          <p:spPr>
            <a:xfrm rot="16200000" flipH="1">
              <a:off x="4767946" y="2601285"/>
              <a:ext cx="324962" cy="764877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31">
              <a:extLst>
                <a:ext uri="{FF2B5EF4-FFF2-40B4-BE49-F238E27FC236}">
                  <a16:creationId xmlns:a16="http://schemas.microsoft.com/office/drawing/2014/main" xmlns="" id="{68F4A94B-5B2A-42FB-BDE4-03314BD1132C}"/>
                </a:ext>
              </a:extLst>
            </p:cNvPr>
            <p:cNvCxnSpPr>
              <a:stCxn id="60" idx="2"/>
              <a:endCxn id="57" idx="0"/>
            </p:cNvCxnSpPr>
            <p:nvPr/>
          </p:nvCxnSpPr>
          <p:spPr>
            <a:xfrm rot="16200000" flipH="1">
              <a:off x="6062667" y="2512569"/>
              <a:ext cx="166232" cy="783579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32">
              <a:extLst>
                <a:ext uri="{FF2B5EF4-FFF2-40B4-BE49-F238E27FC236}">
                  <a16:creationId xmlns:a16="http://schemas.microsoft.com/office/drawing/2014/main" xmlns="" id="{95A8281B-110F-486A-9A1D-1C4655A59873}"/>
                </a:ext>
              </a:extLst>
            </p:cNvPr>
            <p:cNvCxnSpPr>
              <a:stCxn id="61" idx="2"/>
              <a:endCxn id="57" idx="3"/>
            </p:cNvCxnSpPr>
            <p:nvPr/>
          </p:nvCxnSpPr>
          <p:spPr>
            <a:xfrm rot="16200000" flipH="1">
              <a:off x="7374721" y="2758647"/>
              <a:ext cx="323672" cy="451444"/>
            </a:xfrm>
            <a:prstGeom prst="bentConnector4">
              <a:avLst>
                <a:gd name="adj1" fmla="val 25480"/>
                <a:gd name="adj2" fmla="val 308996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33">
              <a:extLst>
                <a:ext uri="{FF2B5EF4-FFF2-40B4-BE49-F238E27FC236}">
                  <a16:creationId xmlns:a16="http://schemas.microsoft.com/office/drawing/2014/main" xmlns="" id="{9F98453C-373D-4CDC-A1EB-AF20658B7A80}"/>
                </a:ext>
              </a:extLst>
            </p:cNvPr>
            <p:cNvCxnSpPr>
              <a:stCxn id="62" idx="2"/>
              <a:endCxn id="57" idx="3"/>
            </p:cNvCxnSpPr>
            <p:nvPr/>
          </p:nvCxnSpPr>
          <p:spPr>
            <a:xfrm rot="5400000">
              <a:off x="8397591" y="2411056"/>
              <a:ext cx="99837" cy="1370460"/>
            </a:xfrm>
            <a:prstGeom prst="bentConnector2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3CCCE704-98B7-4C5B-91FE-8209D9C628CC}"/>
                </a:ext>
              </a:extLst>
            </p:cNvPr>
            <p:cNvCxnSpPr>
              <a:stCxn id="54" idx="3"/>
              <a:endCxn id="55" idx="1"/>
            </p:cNvCxnSpPr>
            <p:nvPr/>
          </p:nvCxnSpPr>
          <p:spPr>
            <a:xfrm>
              <a:off x="7318153" y="4045230"/>
              <a:ext cx="201582" cy="9029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xmlns="" id="{AAB09997-F9C9-416E-A30B-79EE8B962298}"/>
                </a:ext>
              </a:extLst>
            </p:cNvPr>
            <p:cNvCxnSpPr>
              <a:stCxn id="54" idx="0"/>
              <a:endCxn id="53" idx="2"/>
            </p:cNvCxnSpPr>
            <p:nvPr/>
          </p:nvCxnSpPr>
          <p:spPr>
            <a:xfrm flipH="1" flipV="1">
              <a:off x="5634037" y="3797658"/>
              <a:ext cx="1" cy="88841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xmlns="" id="{BF37BC60-923B-4E51-870F-274C77FE2D3B}"/>
                </a:ext>
              </a:extLst>
            </p:cNvPr>
            <p:cNvCxnSpPr>
              <a:stCxn id="54" idx="2"/>
              <a:endCxn id="51" idx="0"/>
            </p:cNvCxnSpPr>
            <p:nvPr/>
          </p:nvCxnSpPr>
          <p:spPr>
            <a:xfrm>
              <a:off x="5634038" y="4203958"/>
              <a:ext cx="726182" cy="95292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xmlns="" id="{D7B40699-20DF-45EF-8397-7BC6BBD84AF3}"/>
                </a:ext>
              </a:extLst>
            </p:cNvPr>
            <p:cNvCxnSpPr>
              <a:stCxn id="55" idx="2"/>
              <a:endCxn id="51" idx="0"/>
            </p:cNvCxnSpPr>
            <p:nvPr/>
          </p:nvCxnSpPr>
          <p:spPr>
            <a:xfrm flipH="1">
              <a:off x="6360220" y="4212988"/>
              <a:ext cx="1928315" cy="86262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D120F5AE-F94A-4BBB-B8A8-5C687D56C981}"/>
                </a:ext>
              </a:extLst>
            </p:cNvPr>
            <p:cNvSpPr/>
            <p:nvPr/>
          </p:nvSpPr>
          <p:spPr>
            <a:xfrm>
              <a:off x="2662238" y="1143000"/>
              <a:ext cx="7130256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12DB04C6-FDEC-4B62-B720-5E9EB0F2D02D}"/>
                </a:ext>
              </a:extLst>
            </p:cNvPr>
            <p:cNvSpPr/>
            <p:nvPr/>
          </p:nvSpPr>
          <p:spPr>
            <a:xfrm>
              <a:off x="78681" y="1143000"/>
              <a:ext cx="2222400" cy="112474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cxnSp>
          <p:nvCxnSpPr>
            <p:cNvPr id="32" name="Elbow Connector 42">
              <a:extLst>
                <a:ext uri="{FF2B5EF4-FFF2-40B4-BE49-F238E27FC236}">
                  <a16:creationId xmlns:a16="http://schemas.microsoft.com/office/drawing/2014/main" xmlns="" id="{A4B28E8B-85E9-4498-9B1D-67040FCFB59A}"/>
                </a:ext>
              </a:extLst>
            </p:cNvPr>
            <p:cNvCxnSpPr>
              <a:stCxn id="30" idx="1"/>
              <a:endCxn id="31" idx="3"/>
            </p:cNvCxnSpPr>
            <p:nvPr/>
          </p:nvCxnSpPr>
          <p:spPr>
            <a:xfrm rot="10800000">
              <a:off x="2301081" y="1705372"/>
              <a:ext cx="361156" cy="0"/>
            </a:xfrm>
            <a:prstGeom prst="bent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F4C61E7A-BED3-4757-9D06-40834660C5A4}"/>
                </a:ext>
              </a:extLst>
            </p:cNvPr>
            <p:cNvSpPr/>
            <p:nvPr/>
          </p:nvSpPr>
          <p:spPr>
            <a:xfrm>
              <a:off x="2672556" y="2381250"/>
              <a:ext cx="7130256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8AB614B8-5B4B-49DE-AA71-5DDECF61AB05}"/>
                </a:ext>
              </a:extLst>
            </p:cNvPr>
            <p:cNvSpPr/>
            <p:nvPr/>
          </p:nvSpPr>
          <p:spPr>
            <a:xfrm>
              <a:off x="78681" y="2381250"/>
              <a:ext cx="2222400" cy="98286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9AEFD00A-3689-40D2-AA19-FF9F7BA05E11}"/>
                </a:ext>
              </a:extLst>
            </p:cNvPr>
            <p:cNvSpPr txBox="1"/>
            <p:nvPr/>
          </p:nvSpPr>
          <p:spPr>
            <a:xfrm>
              <a:off x="279897" y="2670175"/>
              <a:ext cx="1857375" cy="442429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Rwic</a:t>
              </a:r>
              <a:r>
                <a:rPr lang="en-US" sz="2275" b="1" dirty="0"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275" b="1" dirty="0" err="1">
                  <a:latin typeface="SutonnyMJ" pitchFamily="2" charset="0"/>
                  <a:cs typeface="SutonnyMJ" pitchFamily="2" charset="0"/>
                </a:rPr>
                <a:t>ch©vq</a:t>
              </a:r>
              <a:endParaRPr lang="en-US" sz="2275" b="1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89F75E2D-749F-4100-98F7-98459575DB07}"/>
                </a:ext>
              </a:extLst>
            </p:cNvPr>
            <p:cNvSpPr/>
            <p:nvPr/>
          </p:nvSpPr>
          <p:spPr>
            <a:xfrm>
              <a:off x="2676426" y="3410545"/>
              <a:ext cx="7130256" cy="2201763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63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EAC9F2F1-F036-49A6-8A47-053EC45CC765}"/>
                </a:ext>
              </a:extLst>
            </p:cNvPr>
            <p:cNvCxnSpPr>
              <a:stCxn id="17" idx="0"/>
              <a:endCxn id="51" idx="2"/>
            </p:cNvCxnSpPr>
            <p:nvPr/>
          </p:nvCxnSpPr>
          <p:spPr>
            <a:xfrm flipV="1">
              <a:off x="6359575" y="4616709"/>
              <a:ext cx="645" cy="96579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xmlns="" id="{797BC375-FF07-4A8E-9F49-4E1E370C5C9D}"/>
                </a:ext>
              </a:extLst>
            </p:cNvPr>
            <p:cNvCxnSpPr>
              <a:stCxn id="15" idx="0"/>
              <a:endCxn id="17" idx="2"/>
            </p:cNvCxnSpPr>
            <p:nvPr/>
          </p:nvCxnSpPr>
          <p:spPr>
            <a:xfrm flipV="1">
              <a:off x="6359575" y="5030747"/>
              <a:ext cx="0" cy="145595"/>
            </a:xfrm>
            <a:prstGeom prst="straightConnector1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Elbow Connector 51">
              <a:extLst>
                <a:ext uri="{FF2B5EF4-FFF2-40B4-BE49-F238E27FC236}">
                  <a16:creationId xmlns:a16="http://schemas.microsoft.com/office/drawing/2014/main" xmlns="" id="{02FD90C3-2D88-4A4E-8C35-9E2A536EB37C}"/>
                </a:ext>
              </a:extLst>
            </p:cNvPr>
            <p:cNvCxnSpPr>
              <a:stCxn id="33" idx="1"/>
              <a:endCxn id="34" idx="3"/>
            </p:cNvCxnSpPr>
            <p:nvPr/>
          </p:nvCxnSpPr>
          <p:spPr>
            <a:xfrm rot="10800000">
              <a:off x="2301081" y="2872680"/>
              <a:ext cx="371475" cy="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52">
              <a:extLst>
                <a:ext uri="{FF2B5EF4-FFF2-40B4-BE49-F238E27FC236}">
                  <a16:creationId xmlns:a16="http://schemas.microsoft.com/office/drawing/2014/main" xmlns="" id="{E983D92B-4F5C-4524-8245-56B52CE5A408}"/>
                </a:ext>
              </a:extLst>
            </p:cNvPr>
            <p:cNvCxnSpPr>
              <a:stCxn id="36" idx="1"/>
              <a:endCxn id="37" idx="3"/>
            </p:cNvCxnSpPr>
            <p:nvPr/>
          </p:nvCxnSpPr>
          <p:spPr>
            <a:xfrm rot="10800000">
              <a:off x="2310110" y="4371479"/>
              <a:ext cx="366316" cy="140593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BC736BD-86E6-4613-BA57-A0ECC4C4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5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4724400" y="-76200"/>
            <a:ext cx="4758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AvIZvaxb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xmlns="" id="{39FBCD99-2F73-4953-9E29-6099BBA33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810042"/>
              </p:ext>
            </p:extLst>
          </p:nvPr>
        </p:nvGraphicFramePr>
        <p:xfrm>
          <a:off x="4906566" y="1116044"/>
          <a:ext cx="537735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377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নেত্রকোণা 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‡cŠimfvi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wfkb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mvaviY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Z_¨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vejx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xmlns="" id="{80ADBA61-107A-410A-8AF3-B47293B06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060512"/>
              </p:ext>
            </p:extLst>
          </p:nvPr>
        </p:nvGraphicFramePr>
        <p:xfrm>
          <a:off x="210246" y="1723560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cwiKíbvi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wewfbœ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avc</a:t>
                      </a:r>
                      <a:r>
                        <a:rPr lang="en-US" sz="2300" b="1" baseline="0" dirty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smtClean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¯</a:t>
                      </a:r>
                      <a:r>
                        <a:rPr lang="en-US" sz="2300" b="1" baseline="0" dirty="0" err="1" smtClean="0">
                          <a:solidFill>
                            <a:srgbClr val="0070C0"/>
                          </a:solidFill>
                          <a:latin typeface="AdarshaLipiExp"/>
                          <a:cs typeface="SutonnyMJ" pitchFamily="2" charset="0"/>
                        </a:rPr>
                        <a:t>a</a:t>
                      </a:r>
                      <a:r>
                        <a:rPr lang="en-US" sz="2300" b="1" baseline="0" dirty="0" err="1" smtClean="0">
                          <a:solidFill>
                            <a:srgbClr val="0070C0"/>
                          </a:solidFill>
                          <a:latin typeface="SutonnyMJ" pitchFamily="2" charset="0"/>
                          <a:cs typeface="SutonnyMJ" pitchFamily="2" charset="0"/>
                        </a:rPr>
                        <a:t>img~n</a:t>
                      </a:r>
                      <a:endParaRPr lang="en-US" sz="2300" b="1" dirty="0">
                        <a:solidFill>
                          <a:srgbClr val="0070C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xmlns="" id="{2DEE997C-0A59-4562-B9B7-2B48AEAC8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674750"/>
              </p:ext>
            </p:extLst>
          </p:nvPr>
        </p:nvGraphicFramePr>
        <p:xfrm>
          <a:off x="4931073" y="2267874"/>
          <a:ext cx="5561806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561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KvVv‡gv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cwiKíbv)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91" marR="74291" marT="37102" marB="37102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xmlns="" id="{B407D46F-D1AB-4061-B6C1-0F8B52947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772408"/>
              </p:ext>
            </p:extLst>
          </p:nvPr>
        </p:nvGraphicFramePr>
        <p:xfrm>
          <a:off x="4936233" y="4138148"/>
          <a:ext cx="4840783" cy="77531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8407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676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5 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Avw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_©K </a:t>
                      </a:r>
                      <a:r>
                        <a:rPr lang="en-US" sz="23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lang="en-US" sz="2300" b="1" baseline="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I Kg© cwiKíbv)</a:t>
                      </a:r>
                      <a:endParaRPr lang="en-US" sz="2300" b="1" dirty="0">
                        <a:solidFill>
                          <a:srgbClr val="00B05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1" marR="74301" marT="37135" marB="37135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xmlns="" id="{AF9C41FA-42C1-4767-BBDE-171803033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002333"/>
              </p:ext>
            </p:extLst>
          </p:nvPr>
        </p:nvGraphicFramePr>
        <p:xfrm>
          <a:off x="-130274" y="2848304"/>
          <a:ext cx="5071666" cy="112585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071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11442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 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eQi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gqvw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 cwiKíbv (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f‚wg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e¨envi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moK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hvMv‡hvM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I `</a:t>
                      </a:r>
                      <a:r>
                        <a:rPr lang="en-US" sz="2300" b="1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y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‡h©vM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e¨e¯’vcbv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,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BZ¨vw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`)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302" marR="74302" marT="37148" marB="371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xmlns="" id="{1523661D-2122-40BF-A6DE-CA2C65312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490608"/>
              </p:ext>
            </p:extLst>
          </p:nvPr>
        </p:nvGraphicFramePr>
        <p:xfrm>
          <a:off x="233463" y="5061676"/>
          <a:ext cx="4706639" cy="42472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7066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091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bR‡i</a:t>
                      </a:r>
                      <a:r>
                        <a:rPr lang="en-US" sz="2300" b="1" baseline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cÖ¯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AdarshaLipiExp"/>
                          <a:cs typeface="SutonnyMJ" pitchFamily="2" charset="0"/>
                        </a:rPr>
                        <a:t>a</a:t>
                      </a:r>
                      <a:r>
                        <a:rPr lang="en-US" sz="2300" b="1" baseline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vebvmg~n</a:t>
                      </a:r>
                      <a:endParaRPr lang="en-US" sz="2300" b="1" dirty="0">
                        <a:solidFill>
                          <a:schemeClr val="tx1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marL="74285" marR="74285" marT="37102" marB="371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DA5F7C4-F043-4385-9F51-655D24CA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7010400" y="-76200"/>
            <a:ext cx="2499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iƒcKí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(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SutonnyMJ" pitchFamily="2" charset="0"/>
              </a:rPr>
              <a:t>Vision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)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457200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CABD803-650D-4A2B-B5AA-7532B1820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25" y="762000"/>
            <a:ext cx="952807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ÒAvMvgx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2036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mv‡ji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g‡a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 `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ÿZvi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mv‡_ ¯^”Q I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wbwðZfv‡e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Revew`wnZvg~jK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cwiPvj‡bi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¨‡g †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cŠimfvevmx‡K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cÖvwß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wbwðZ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cŠimfv‡K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A_©‰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bwZKfv‡e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 ¯^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vej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¤^x,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DbœZRxeb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hvc‡bi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/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wWwRUvj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, hvbRUgy³ 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cwi”Qbœ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cwiKwíZ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Av`k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©,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wbivc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` I 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RbevÜe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altLang="en-US" sz="1950" b="1" dirty="0" err="1">
                <a:latin typeface="SutonnyMJ" pitchFamily="2" charset="0"/>
                <a:cs typeface="SutonnyMJ" pitchFamily="2" charset="0"/>
              </a:rPr>
              <a:t>cŠimfv</a:t>
            </a:r>
            <a:r>
              <a:rPr lang="en-US" altLang="en-US" sz="195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wnmv‡e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M‡o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Zzj‡Z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1950" dirty="0" err="1">
                <a:latin typeface="SutonnyMJ" pitchFamily="2" charset="0"/>
                <a:cs typeface="SutonnyMJ" pitchFamily="2" charset="0"/>
              </a:rPr>
              <a:t>PvBÓ</a:t>
            </a:r>
            <a:r>
              <a:rPr lang="en-US" altLang="en-US" sz="1950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D32410C-08AD-4919-BBD3-2F19715A0F74}"/>
              </a:ext>
            </a:extLst>
          </p:cNvPr>
          <p:cNvSpPr txBox="1">
            <a:spLocks/>
          </p:cNvSpPr>
          <p:nvPr/>
        </p:nvSpPr>
        <p:spPr>
          <a:xfrm>
            <a:off x="7086600" y="2170953"/>
            <a:ext cx="2704802" cy="35440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>
                <a:latin typeface="SutonnyMJ" pitchFamily="2" charset="0"/>
                <a:cs typeface="SutonnyMJ" pitchFamily="2" charset="0"/>
              </a:rPr>
              <a:t>hvbRUgy³ I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wbivc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moK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eR©¨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iBb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nv‡f©w÷s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wkÿvcÖwZôvb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y‡h©vM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vcbv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gvwë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-‡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gvWvj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UªvÝ‡cv‡U©kb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B‡Kv-Uy¨wiRg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©-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gvV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IqvK-I‡q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mvB‡Kj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I‡q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KvwiMwi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e¨e¯’v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cvewjK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Uq‡jU</a:t>
            </a:r>
            <a:endParaRPr lang="en-US" sz="1869" dirty="0">
              <a:latin typeface="SutonnyMJ" pitchFamily="2" charset="0"/>
              <a:cs typeface="SutonnyMJ" pitchFamily="2" charset="0"/>
            </a:endParaRPr>
          </a:p>
          <a:p>
            <a:pPr marL="232172" indent="-232172">
              <a:buFont typeface="Wingdings" panose="05000000000000000000" pitchFamily="2" charset="2"/>
              <a:buChar char="§"/>
              <a:defRPr/>
            </a:pPr>
            <a:r>
              <a:rPr lang="en-US" sz="1869" dirty="0" err="1">
                <a:latin typeface="SutonnyMJ" pitchFamily="2" charset="0"/>
                <a:cs typeface="SutonnyMJ" pitchFamily="2" charset="0"/>
              </a:rPr>
              <a:t>IqvUvi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wjwbqvi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69" dirty="0" err="1">
                <a:latin typeface="SutonnyMJ" pitchFamily="2" charset="0"/>
                <a:cs typeface="SutonnyMJ" pitchFamily="2" charset="0"/>
              </a:rPr>
              <a:t>cvK</a:t>
            </a:r>
            <a:r>
              <a:rPr lang="en-US" sz="1869" dirty="0">
                <a:latin typeface="SutonnyMJ" pitchFamily="2" charset="0"/>
                <a:cs typeface="SutonnyMJ" pitchFamily="2" charset="0"/>
              </a:rPr>
              <a:t>©</a:t>
            </a:r>
          </a:p>
        </p:txBody>
      </p:sp>
      <p:grpSp>
        <p:nvGrpSpPr>
          <p:cNvPr id="19" name="Group 25">
            <a:extLst>
              <a:ext uri="{FF2B5EF4-FFF2-40B4-BE49-F238E27FC236}">
                <a16:creationId xmlns:a16="http://schemas.microsoft.com/office/drawing/2014/main" xmlns="" id="{44090179-380C-44D0-9899-61A835341FF7}"/>
              </a:ext>
            </a:extLst>
          </p:cNvPr>
          <p:cNvGrpSpPr/>
          <p:nvPr/>
        </p:nvGrpSpPr>
        <p:grpSpPr bwMode="auto">
          <a:xfrm>
            <a:off x="2124156" y="3440155"/>
            <a:ext cx="1912916" cy="1551775"/>
            <a:chOff x="3345854" y="1626"/>
            <a:chExt cx="1436290" cy="1436290"/>
          </a:xfrm>
          <a:solidFill>
            <a:schemeClr val="accent3"/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125383CF-80DC-4B24-82C4-904628D5DBBC}"/>
                </a:ext>
              </a:extLst>
            </p:cNvPr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63" dirty="0"/>
                <a:t>Planned, Ideal and Population Friendly Pourashava</a:t>
              </a:r>
            </a:p>
          </p:txBody>
        </p:sp>
        <p:sp>
          <p:nvSpPr>
            <p:cNvPr id="31" name="Oval 4">
              <a:extLst>
                <a:ext uri="{FF2B5EF4-FFF2-40B4-BE49-F238E27FC236}">
                  <a16:creationId xmlns:a16="http://schemas.microsoft.com/office/drawing/2014/main" xmlns="" id="{B955AEB7-9A27-4C44-9A76-BE1E19C4C585}"/>
                </a:ext>
              </a:extLst>
            </p:cNvPr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algn="ctr" defTabSz="43338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Donut 28">
            <a:extLst>
              <a:ext uri="{FF2B5EF4-FFF2-40B4-BE49-F238E27FC236}">
                <a16:creationId xmlns:a16="http://schemas.microsoft.com/office/drawing/2014/main" xmlns="" id="{6E0AF8C0-F5D3-4717-B36F-38808D085B77}"/>
              </a:ext>
            </a:extLst>
          </p:cNvPr>
          <p:cNvSpPr/>
          <p:nvPr/>
        </p:nvSpPr>
        <p:spPr bwMode="auto">
          <a:xfrm>
            <a:off x="1098947" y="2694583"/>
            <a:ext cx="3835994" cy="3112392"/>
          </a:xfrm>
          <a:prstGeom prst="donut">
            <a:avLst>
              <a:gd name="adj" fmla="val 3876"/>
            </a:avLst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63">
              <a:solidFill>
                <a:schemeClr val="tx1"/>
              </a:solidFill>
            </a:endParaRPr>
          </a:p>
        </p:txBody>
      </p:sp>
      <p:grpSp>
        <p:nvGrpSpPr>
          <p:cNvPr id="23" name="Group 36">
            <a:extLst>
              <a:ext uri="{FF2B5EF4-FFF2-40B4-BE49-F238E27FC236}">
                <a16:creationId xmlns:a16="http://schemas.microsoft.com/office/drawing/2014/main" xmlns="" id="{B207A18D-84DF-4E45-A0C8-D0AC6B6CED60}"/>
              </a:ext>
            </a:extLst>
          </p:cNvPr>
          <p:cNvGrpSpPr>
            <a:grpSpLocks/>
          </p:cNvGrpSpPr>
          <p:nvPr/>
        </p:nvGrpSpPr>
        <p:grpSpPr bwMode="auto">
          <a:xfrm>
            <a:off x="4061103" y="4244096"/>
            <a:ext cx="1457947" cy="1183128"/>
            <a:chOff x="3345854" y="1626"/>
            <a:chExt cx="1436290" cy="143629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C906479E-A0E3-415E-B060-E590E26D1B05}"/>
                </a:ext>
              </a:extLst>
            </p:cNvPr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138" dirty="0">
                  <a:latin typeface="Arial" pitchFamily="34" charset="0"/>
                  <a:cs typeface="Arial" pitchFamily="34" charset="0"/>
                </a:rPr>
                <a:t>Digital Municipal Services</a:t>
              </a:r>
            </a:p>
          </p:txBody>
        </p:sp>
        <p:sp>
          <p:nvSpPr>
            <p:cNvPr id="25" name="Oval 4">
              <a:extLst>
                <a:ext uri="{FF2B5EF4-FFF2-40B4-BE49-F238E27FC236}">
                  <a16:creationId xmlns:a16="http://schemas.microsoft.com/office/drawing/2014/main" xmlns="" id="{6CE808F3-E379-40A3-B6FF-BBB2137F3BEA}"/>
                </a:ext>
              </a:extLst>
            </p:cNvPr>
            <p:cNvSpPr/>
            <p:nvPr/>
          </p:nvSpPr>
          <p:spPr>
            <a:xfrm>
              <a:off x="3557393" y="210950"/>
              <a:ext cx="1014005" cy="10177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algn="ctr"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33">
            <a:extLst>
              <a:ext uri="{FF2B5EF4-FFF2-40B4-BE49-F238E27FC236}">
                <a16:creationId xmlns:a16="http://schemas.microsoft.com/office/drawing/2014/main" xmlns="" id="{1D955ED2-E663-4A7F-A371-4E2F74B149D8}"/>
              </a:ext>
            </a:extLst>
          </p:cNvPr>
          <p:cNvGrpSpPr>
            <a:grpSpLocks/>
          </p:cNvGrpSpPr>
          <p:nvPr/>
        </p:nvGrpSpPr>
        <p:grpSpPr bwMode="auto">
          <a:xfrm>
            <a:off x="2212323" y="2098564"/>
            <a:ext cx="1544609" cy="1183127"/>
            <a:chOff x="3518664" y="1626"/>
            <a:chExt cx="1521664" cy="143629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A0F90CFE-14F4-49ED-BC28-BC5814F7C71D}"/>
                </a:ext>
              </a:extLst>
            </p:cNvPr>
            <p:cNvSpPr/>
            <p:nvPr/>
          </p:nvSpPr>
          <p:spPr>
            <a:xfrm>
              <a:off x="3518664" y="1626"/>
              <a:ext cx="1521664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138" dirty="0">
                  <a:latin typeface="Arial" pitchFamily="34" charset="0"/>
                  <a:cs typeface="Arial" pitchFamily="34" charset="0"/>
                </a:rPr>
                <a:t>Economically Self-Sufficient</a:t>
              </a:r>
            </a:p>
          </p:txBody>
        </p:sp>
        <p:sp>
          <p:nvSpPr>
            <p:cNvPr id="27" name="Oval 4">
              <a:extLst>
                <a:ext uri="{FF2B5EF4-FFF2-40B4-BE49-F238E27FC236}">
                  <a16:creationId xmlns:a16="http://schemas.microsoft.com/office/drawing/2014/main" xmlns="" id="{D241F2D5-D9FD-4E1B-AC20-C59D10526B80}"/>
                </a:ext>
              </a:extLst>
            </p:cNvPr>
            <p:cNvSpPr/>
            <p:nvPr/>
          </p:nvSpPr>
          <p:spPr>
            <a:xfrm>
              <a:off x="3556548" y="529448"/>
              <a:ext cx="1015276" cy="38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lIns="12383" tIns="12383" rIns="12383" bIns="12383" spcCol="1270" anchor="ctr"/>
            <a:lstStyle/>
            <a:p>
              <a:pPr algn="ctr"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9">
            <a:extLst>
              <a:ext uri="{FF2B5EF4-FFF2-40B4-BE49-F238E27FC236}">
                <a16:creationId xmlns:a16="http://schemas.microsoft.com/office/drawing/2014/main" xmlns="" id="{9B759BD8-56A4-4C1B-BE3A-6A071B61AC8A}"/>
              </a:ext>
            </a:extLst>
          </p:cNvPr>
          <p:cNvGrpSpPr>
            <a:grpSpLocks/>
          </p:cNvGrpSpPr>
          <p:nvPr/>
        </p:nvGrpSpPr>
        <p:grpSpPr bwMode="auto">
          <a:xfrm>
            <a:off x="607439" y="4235278"/>
            <a:ext cx="1643684" cy="1183128"/>
            <a:chOff x="3307430" y="-198807"/>
            <a:chExt cx="1530283" cy="143629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64BA7F20-0B1C-4E22-A8AD-9F3B27A203FC}"/>
                </a:ext>
              </a:extLst>
            </p:cNvPr>
            <p:cNvSpPr/>
            <p:nvPr/>
          </p:nvSpPr>
          <p:spPr>
            <a:xfrm>
              <a:off x="3307430" y="-198807"/>
              <a:ext cx="1436204" cy="143629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138" dirty="0">
                  <a:latin typeface="Arial" pitchFamily="34" charset="0"/>
                  <a:cs typeface="Arial" pitchFamily="34" charset="0"/>
                </a:rPr>
                <a:t>Livable Modern Town</a:t>
              </a:r>
            </a:p>
          </p:txBody>
        </p:sp>
        <p:sp>
          <p:nvSpPr>
            <p:cNvPr id="29" name="Oval 4">
              <a:extLst>
                <a:ext uri="{FF2B5EF4-FFF2-40B4-BE49-F238E27FC236}">
                  <a16:creationId xmlns:a16="http://schemas.microsoft.com/office/drawing/2014/main" xmlns="" id="{ADF37BF3-E638-4F54-BFA6-45C9C9A27A6F}"/>
                </a:ext>
              </a:extLst>
            </p:cNvPr>
            <p:cNvSpPr/>
            <p:nvPr/>
          </p:nvSpPr>
          <p:spPr>
            <a:xfrm>
              <a:off x="3345930" y="530119"/>
              <a:ext cx="1491462" cy="380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383" tIns="12383" rIns="12383" bIns="12383" spcCol="1270" anchor="ctr"/>
            <a:lstStyle/>
            <a:p>
              <a:pPr algn="ctr">
                <a:defRPr/>
              </a:pPr>
              <a:endParaRPr lang="en-US" sz="1625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AD7F18A-2E7B-40B2-B97F-045204F4DEDA}"/>
              </a:ext>
            </a:extLst>
          </p:cNvPr>
          <p:cNvGrpSpPr/>
          <p:nvPr/>
        </p:nvGrpSpPr>
        <p:grpSpPr>
          <a:xfrm>
            <a:off x="161231" y="2057400"/>
            <a:ext cx="3593178" cy="1219200"/>
            <a:chOff x="161231" y="2057400"/>
            <a:chExt cx="3593178" cy="12192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D87B925F-1CFE-4AC2-A30A-B8454FE220B3}"/>
                </a:ext>
              </a:extLst>
            </p:cNvPr>
            <p:cNvSpPr txBox="1"/>
            <p:nvPr/>
          </p:nvSpPr>
          <p:spPr bwMode="auto">
            <a:xfrm>
              <a:off x="161231" y="2057400"/>
              <a:ext cx="2259806" cy="76771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Technical training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Industrial development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High-tech Park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7A14A83C-FF01-42EC-A143-1112E9F0E8D0}"/>
                </a:ext>
              </a:extLst>
            </p:cNvPr>
            <p:cNvSpPr/>
            <p:nvPr/>
          </p:nvSpPr>
          <p:spPr>
            <a:xfrm>
              <a:off x="2209800" y="2125010"/>
              <a:ext cx="1544609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0BE255E-C61D-4C62-AFDF-1C3FBE02A32C}"/>
              </a:ext>
            </a:extLst>
          </p:cNvPr>
          <p:cNvGrpSpPr/>
          <p:nvPr/>
        </p:nvGrpSpPr>
        <p:grpSpPr>
          <a:xfrm>
            <a:off x="406301" y="4247863"/>
            <a:ext cx="2560340" cy="2551683"/>
            <a:chOff x="406301" y="4247863"/>
            <a:chExt cx="2560340" cy="2551683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FDE0376A-C39F-41EC-89F0-8D06CC33DF5D}"/>
                </a:ext>
              </a:extLst>
            </p:cNvPr>
            <p:cNvSpPr/>
            <p:nvPr/>
          </p:nvSpPr>
          <p:spPr>
            <a:xfrm>
              <a:off x="593020" y="4247863"/>
              <a:ext cx="1544609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997A291-0468-458D-9494-722B89F86F91}"/>
                </a:ext>
              </a:extLst>
            </p:cNvPr>
            <p:cNvSpPr txBox="1"/>
            <p:nvPr/>
          </p:nvSpPr>
          <p:spPr bwMode="auto">
            <a:xfrm>
              <a:off x="406301" y="5131332"/>
              <a:ext cx="2560340" cy="166821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Congestion free safe roads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Improved waste management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Park/playground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Eco-tourism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Water/linear park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Modern  education facilities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80D5040-A1AB-43B3-814A-43380F73615F}"/>
              </a:ext>
            </a:extLst>
          </p:cNvPr>
          <p:cNvGrpSpPr/>
          <p:nvPr/>
        </p:nvGrpSpPr>
        <p:grpSpPr>
          <a:xfrm>
            <a:off x="4037071" y="4247863"/>
            <a:ext cx="3058553" cy="1463050"/>
            <a:chOff x="4037071" y="4247863"/>
            <a:chExt cx="3058553" cy="146305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93A7AC18-82D7-4261-9140-B42A6A83839A}"/>
                </a:ext>
              </a:extLst>
            </p:cNvPr>
            <p:cNvSpPr/>
            <p:nvPr/>
          </p:nvSpPr>
          <p:spPr>
            <a:xfrm>
              <a:off x="4037071" y="4247863"/>
              <a:ext cx="1518438" cy="115159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30F838F-5A38-4247-A0F0-7F1A843C88DB}"/>
                </a:ext>
              </a:extLst>
            </p:cNvPr>
            <p:cNvSpPr txBox="1"/>
            <p:nvPr/>
          </p:nvSpPr>
          <p:spPr bwMode="auto">
            <a:xfrm>
              <a:off x="4341808" y="5168329"/>
              <a:ext cx="2753816" cy="54258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Digitalized  municipal services</a:t>
              </a:r>
            </a:p>
            <a:p>
              <a:pPr>
                <a:buFont typeface="Wingdings" pitchFamily="2" charset="2"/>
                <a:buChar char="ü"/>
                <a:defRPr/>
              </a:pPr>
              <a:r>
                <a:rPr lang="en-US" sz="1463" dirty="0"/>
                <a:t>Improved disaster management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632F2C8-053F-41DC-B746-43D77F9E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3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GIIP-III\Package_III_August_17_2017\Draft Master Plan Report\Report_Sherpur\2.Land use\1.1.pn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 l="4742" t="5390" r="4742" b="26208"/>
          <a:stretch>
            <a:fillRect/>
          </a:stretch>
        </p:blipFill>
        <p:spPr bwMode="auto">
          <a:xfrm>
            <a:off x="4366920" y="526197"/>
            <a:ext cx="5462880" cy="5706956"/>
          </a:xfrm>
          <a:prstGeom prst="rect">
            <a:avLst/>
          </a:prstGeom>
          <a:noFill/>
        </p:spPr>
      </p:pic>
      <p:sp>
        <p:nvSpPr>
          <p:cNvPr id="40" name="TextBox 39"/>
          <p:cNvSpPr txBox="1"/>
          <p:nvPr/>
        </p:nvSpPr>
        <p:spPr>
          <a:xfrm>
            <a:off x="3708870" y="-52955"/>
            <a:ext cx="5663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wPÎ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FEAB602-67C8-4DBE-8385-01D1EE084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071" y="1219200"/>
            <a:ext cx="704948" cy="9526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3879521-67AC-4D88-9D61-A112474A2E21}"/>
              </a:ext>
            </a:extLst>
          </p:cNvPr>
          <p:cNvGrpSpPr/>
          <p:nvPr/>
        </p:nvGrpSpPr>
        <p:grpSpPr>
          <a:xfrm>
            <a:off x="4038600" y="3943207"/>
            <a:ext cx="1601618" cy="2457593"/>
            <a:chOff x="4119242" y="4097243"/>
            <a:chExt cx="1601618" cy="24575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06C0997C-4FFB-433C-8965-1DCB4CD03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19242" y="4097243"/>
              <a:ext cx="1601618" cy="20777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C767A1D5-4905-4527-B87E-278763659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33312" y="6131201"/>
              <a:ext cx="1123707" cy="42363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0086B21-F6B9-48AF-800C-54F812E690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600" y="3554533"/>
            <a:ext cx="909668" cy="3870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596AF11-D61A-48F7-A2DF-67A99C807C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8385" y="5497449"/>
            <a:ext cx="1227993" cy="903351"/>
          </a:xfrm>
          <a:prstGeom prst="rect">
            <a:avLst/>
          </a:prstGeom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87287"/>
              </p:ext>
            </p:extLst>
          </p:nvPr>
        </p:nvGraphicFramePr>
        <p:xfrm>
          <a:off x="151238" y="685800"/>
          <a:ext cx="3887362" cy="5753722"/>
        </p:xfrm>
        <a:graphic>
          <a:graphicData uri="http://schemas.openxmlformats.org/drawingml/2006/table">
            <a:tbl>
              <a:tblPr/>
              <a:tblGrid>
                <a:gridCol w="547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61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19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15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09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1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4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প্রশাসনিক</a:t>
                      </a:r>
                      <a:r>
                        <a:rPr lang="as-IN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67.38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2070.01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33.87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moK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161.80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166.52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30.65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58.14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9.66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882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127.87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2.09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49.87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gy³ AÂj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16.62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we‡bv`b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8.12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AvevwmK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2810.80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46.00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‡hvMv‡hvM I hvZvqvZ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8.59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511.11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8.36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BDwUwjwU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14.72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98580240"/>
                  </a:ext>
                </a:extLst>
              </a:tr>
              <a:tr h="2731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6110.80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100.00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163051E-54DE-4B07-BF28-26D87C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50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200400" y="-52955"/>
            <a:ext cx="6223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fwel¨r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RbmsL¨v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Awf‡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r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07DAAC67-E91C-4BF2-A1BF-C5F7694CD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172936"/>
              </p:ext>
            </p:extLst>
          </p:nvPr>
        </p:nvGraphicFramePr>
        <p:xfrm>
          <a:off x="457200" y="1219200"/>
          <a:ext cx="9031287" cy="3161241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36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89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89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264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2011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weweGm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2011)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2016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cÖ‡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darshaLipiExp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2026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cÖ‡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darshaLipiExp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RbmsL¨v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, 2036 </a:t>
                      </a:r>
                      <a:r>
                        <a:rPr lang="en-US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mvj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cÖ‡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darshaLipiExp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2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wcZ</a:t>
                      </a: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22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97,979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1,06,963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1,27,475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ea typeface="Times New Roman"/>
                          <a:cs typeface="SutonnyMJ" pitchFamily="2" charset="0"/>
                        </a:rPr>
                        <a:t>1,51,925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2248"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3960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4,324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5,153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5066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wK.wg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2248"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NbZ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¡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16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18 </a:t>
                      </a:r>
                      <a:r>
                        <a:rPr lang="en-US" sz="2000" b="1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21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55721" marR="557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505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25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cÖwZ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GK‡i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 marL="7739" marR="7739" marT="79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48398544"/>
                  </a:ext>
                </a:extLst>
              </a:tr>
            </a:tbl>
          </a:graphicData>
        </a:graphic>
      </p:graphicFrame>
      <p:sp>
        <p:nvSpPr>
          <p:cNvPr id="18" name="Rectangle 1">
            <a:extLst>
              <a:ext uri="{FF2B5EF4-FFF2-40B4-BE49-F238E27FC236}">
                <a16:creationId xmlns:a16="http://schemas.microsoft.com/office/drawing/2014/main" xmlns="" id="{332422D1-9DCF-47D5-B14B-4B27DB394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7849" y="4724400"/>
            <a:ext cx="5549989" cy="35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5054" tIns="37527" rIns="75054" bIns="37527" anchor="ctr">
            <a:spAutoFit/>
          </a:bodyPr>
          <a:lstStyle/>
          <a:p>
            <a:pPr>
              <a:defRPr/>
            </a:pPr>
            <a:r>
              <a:rPr lang="en-US" b="1" kern="1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Here: </a:t>
            </a:r>
            <a:r>
              <a:rPr lang="en-US" kern="1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Growth Rate </a:t>
            </a:r>
            <a:r>
              <a:rPr lang="en-US" kern="1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1.77   </a:t>
            </a:r>
            <a:r>
              <a:rPr lang="en-US" i="1" kern="1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(Source: BBS, 2011)</a:t>
            </a:r>
            <a:endParaRPr lang="en-US" sz="3600" i="1" kern="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65E578F-AD0D-45AF-AE4E-314DA177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5ABC105-8C13-4C86-AE41-4D286A45083E}"/>
              </a:ext>
            </a:extLst>
          </p:cNvPr>
          <p:cNvGrpSpPr/>
          <p:nvPr/>
        </p:nvGrpSpPr>
        <p:grpSpPr>
          <a:xfrm>
            <a:off x="304800" y="6419088"/>
            <a:ext cx="8793423" cy="438912"/>
            <a:chOff x="381000" y="6419088"/>
            <a:chExt cx="8793423" cy="43891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70CA6F34-E56B-46BC-8D16-509520D06AD7}"/>
                </a:ext>
              </a:extLst>
            </p:cNvPr>
            <p:cNvSpPr/>
            <p:nvPr/>
          </p:nvSpPr>
          <p:spPr>
            <a:xfrm>
              <a:off x="381000" y="6419088"/>
              <a:ext cx="8793423" cy="438912"/>
            </a:xfrm>
            <a:prstGeom prst="rect">
              <a:avLst/>
            </a:prstGeom>
            <a:solidFill>
              <a:srgbClr val="9966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http://www.basis.org.bd/logo/be6d5a8e4fa2699c412e3b6d78dc3de4.jpg">
              <a:extLst>
                <a:ext uri="{FF2B5EF4-FFF2-40B4-BE49-F238E27FC236}">
                  <a16:creationId xmlns:a16="http://schemas.microsoft.com/office/drawing/2014/main" xmlns="" id="{28FCA76B-B4A4-4BF3-90EF-9750C0419D93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532958"/>
              <a:ext cx="496888" cy="25660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57925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334000" y="-52955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gnvcwiKíbvi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avcmg~n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08B892DB-A83F-40F8-8060-627C5668D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497724"/>
              </p:ext>
            </p:extLst>
          </p:nvPr>
        </p:nvGraphicFramePr>
        <p:xfrm>
          <a:off x="534572" y="1078896"/>
          <a:ext cx="8878888" cy="4902994"/>
        </p:xfrm>
        <a:graphic>
          <a:graphicData uri="http://schemas.openxmlformats.org/drawingml/2006/table">
            <a:tbl>
              <a:tblPr/>
              <a:tblGrid>
                <a:gridCol w="22210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577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62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20 eQi †gqvw` cwiKíbv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K) KvVv‡gv cwiKíbv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(Structure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1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10 eQi †gqvw` cwiKíbv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L) f‚wg e¨envi cwiKíbv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(Landuse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M) moK I †hvMv‡hvM e¨e¯’v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pt-B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(Traffic &amp; Transportation Management Plan)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N)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®‹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vkb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cwi‡mev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(Drainage &amp; Utility Services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O)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cwi‡ek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I `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y‡h©vM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e¨e¯’vcbv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SutonnyMJ" pitchFamily="2" charset="0"/>
                        </a:rPr>
                        <a:t>(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Environmental &amp; Disaster Management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P)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bvMwiK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†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mev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(Urban Services Plan)</a:t>
                      </a: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6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5 eQi †gqvw` cwiKíbv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 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utonnyMJ" pitchFamily="2" charset="0"/>
                        <a:ea typeface="Times New Roman" pitchFamily="18" charset="0"/>
                        <a:cs typeface="SutonnyMJ" pitchFamily="2" charset="0"/>
                      </a:endParaRP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Q)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Avw_©K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wewb‡qvM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(Financial Investment Plan)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R) Kg©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cwiKíbv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(Action Plan)</a:t>
                      </a:r>
                    </a:p>
                  </a:txBody>
                  <a:tcPr marL="55721" marR="5572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7B2139D-1766-4FCD-986B-53360BAC5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66000" y="6356351"/>
            <a:ext cx="2311400" cy="365125"/>
          </a:xfrm>
        </p:spPr>
        <p:txBody>
          <a:bodyPr/>
          <a:lstStyle/>
          <a:p>
            <a:fld id="{CE95318A-DD37-4188-ABB1-664DC63B14F9}" type="slidenum">
              <a:rPr lang="en-US" sz="1600" b="1" smtClean="0">
                <a:solidFill>
                  <a:schemeClr val="tx1"/>
                </a:solidFill>
              </a:rPr>
              <a:pPr/>
              <a:t>11</a:t>
            </a:fld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615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6BED953-0C01-4391-8943-C47FDF6165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t="8762" r="17048" b="29492"/>
          <a:stretch/>
        </p:blipFill>
        <p:spPr>
          <a:xfrm>
            <a:off x="2624782" y="543887"/>
            <a:ext cx="4951973" cy="6001900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4729288" y="-52955"/>
            <a:ext cx="4355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µ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ge„w×i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w`K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163051E-54DE-4B07-BF28-26D87CF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xmlns="" id="{C9687C70-9392-4389-92A2-23A85AD650F4}"/>
              </a:ext>
            </a:extLst>
          </p:cNvPr>
          <p:cNvSpPr/>
          <p:nvPr/>
        </p:nvSpPr>
        <p:spPr>
          <a:xfrm rot="19945354">
            <a:off x="4381605" y="396786"/>
            <a:ext cx="547989" cy="3166698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xmlns="" id="{FE27B7CB-29BB-41FE-B54D-B34528240548}"/>
              </a:ext>
            </a:extLst>
          </p:cNvPr>
          <p:cNvSpPr/>
          <p:nvPr/>
        </p:nvSpPr>
        <p:spPr>
          <a:xfrm rot="12608208">
            <a:off x="4498080" y="3860534"/>
            <a:ext cx="547989" cy="2639535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xmlns="" id="{A6DF29AB-59F7-4B55-8C4A-2315A6B0242C}"/>
              </a:ext>
            </a:extLst>
          </p:cNvPr>
          <p:cNvSpPr/>
          <p:nvPr/>
        </p:nvSpPr>
        <p:spPr>
          <a:xfrm rot="5400000">
            <a:off x="6856606" y="2758916"/>
            <a:ext cx="547989" cy="2152721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1A223AB-C213-461D-A1A3-2B5F0788787C}"/>
              </a:ext>
            </a:extLst>
          </p:cNvPr>
          <p:cNvSpPr txBox="1"/>
          <p:nvPr/>
        </p:nvSpPr>
        <p:spPr>
          <a:xfrm>
            <a:off x="2429306" y="609778"/>
            <a:ext cx="12404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kÖxew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`©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39047C2-BE0E-4BFE-9C2F-964B2DE7A8BD}"/>
              </a:ext>
            </a:extLst>
          </p:cNvPr>
          <p:cNvSpPr txBox="1"/>
          <p:nvPr/>
        </p:nvSpPr>
        <p:spPr>
          <a:xfrm>
            <a:off x="6982271" y="5619598"/>
            <a:ext cx="67560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SutonnyMJ" pitchFamily="2" charset="0"/>
                <a:cs typeface="SutonnyMJ" pitchFamily="2" charset="0"/>
              </a:rPr>
              <a:t>XvKv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A1A668E-065B-4B64-B8C9-4315E71CE552}"/>
              </a:ext>
            </a:extLst>
          </p:cNvPr>
          <p:cNvSpPr txBox="1"/>
          <p:nvPr/>
        </p:nvSpPr>
        <p:spPr>
          <a:xfrm>
            <a:off x="8161160" y="3194277"/>
            <a:ext cx="127967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bvwjZvevwo</a:t>
            </a:r>
            <a:endParaRPr lang="en-US" sz="2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xmlns="" id="{C1BA2CBE-ADD7-4568-99EA-0EBBA0DF32E2}"/>
              </a:ext>
            </a:extLst>
          </p:cNvPr>
          <p:cNvSpPr/>
          <p:nvPr/>
        </p:nvSpPr>
        <p:spPr>
          <a:xfrm rot="9275960">
            <a:off x="6031446" y="4030167"/>
            <a:ext cx="547989" cy="1988418"/>
          </a:xfrm>
          <a:prstGeom prst="upArrow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4BB33158-854B-4B43-8162-E6715A343C42}"/>
              </a:ext>
            </a:extLst>
          </p:cNvPr>
          <p:cNvSpPr/>
          <p:nvPr/>
        </p:nvSpPr>
        <p:spPr>
          <a:xfrm>
            <a:off x="4953001" y="3277138"/>
            <a:ext cx="1235764" cy="935900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80502BE-A491-457B-ADC3-3769EA7FBF9E}"/>
              </a:ext>
            </a:extLst>
          </p:cNvPr>
          <p:cNvSpPr txBox="1"/>
          <p:nvPr/>
        </p:nvSpPr>
        <p:spPr>
          <a:xfrm>
            <a:off x="2734196" y="5883226"/>
            <a:ext cx="113830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latin typeface="SutonnyMJ" pitchFamily="2" charset="0"/>
                <a:cs typeface="SutonnyMJ" pitchFamily="2" charset="0"/>
              </a:rPr>
              <a:t>Rvgvjcyi</a:t>
            </a:r>
            <a:endParaRPr lang="en-US" sz="2200" b="1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E1C2522-E2F5-4003-874E-0374800467C9}"/>
              </a:ext>
            </a:extLst>
          </p:cNvPr>
          <p:cNvGrpSpPr/>
          <p:nvPr/>
        </p:nvGrpSpPr>
        <p:grpSpPr>
          <a:xfrm>
            <a:off x="776407" y="5038106"/>
            <a:ext cx="1668442" cy="812324"/>
            <a:chOff x="4738950" y="5335730"/>
            <a:chExt cx="2223500" cy="108256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62869FE8-B629-427B-B77B-AACDC6088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3787" y="5335730"/>
              <a:ext cx="376913" cy="67580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AC20DE55-BDBC-4212-BDDC-D332564CF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8950" y="6075314"/>
              <a:ext cx="2223500" cy="342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04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1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96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20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514600"/>
            <a:ext cx="446641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en-US" sz="4800" b="1" dirty="0">
                <a:latin typeface="SutonnyMJ" pitchFamily="2" charset="0"/>
                <a:cs typeface="SutonnyMJ" pitchFamily="2" charset="0"/>
              </a:rPr>
              <a:t>KvVv‡gv cwiKíbv</a:t>
            </a:r>
          </a:p>
          <a:p>
            <a:pPr algn="ctr" eaLnBrk="1" hangingPunct="1"/>
            <a:r>
              <a:rPr lang="en-US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Plan</a:t>
            </a:r>
            <a:r>
              <a:rPr lang="en-US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D6F6AC7-D157-41DB-B23D-F0E8F885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92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264880" y="-52955"/>
            <a:ext cx="6583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kicyi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KvVv‡gv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7BBCC31-B9D2-4F61-846F-5CDE14F8B587}"/>
              </a:ext>
            </a:extLst>
          </p:cNvPr>
          <p:cNvGrpSpPr/>
          <p:nvPr/>
        </p:nvGrpSpPr>
        <p:grpSpPr>
          <a:xfrm>
            <a:off x="304806" y="6419088"/>
            <a:ext cx="8793423" cy="438912"/>
            <a:chOff x="381000" y="6419088"/>
            <a:chExt cx="8793423" cy="438912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C1E2A725-CF07-4C23-BBDE-0878706526C7}"/>
                </a:ext>
              </a:extLst>
            </p:cNvPr>
            <p:cNvSpPr/>
            <p:nvPr/>
          </p:nvSpPr>
          <p:spPr>
            <a:xfrm>
              <a:off x="381000" y="6419088"/>
              <a:ext cx="8793423" cy="438912"/>
            </a:xfrm>
            <a:prstGeom prst="rect">
              <a:avLst/>
            </a:prstGeom>
            <a:solidFill>
              <a:srgbClr val="9966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" name="Picture 15" descr="http://www.basis.org.bd/logo/be6d5a8e4fa2699c412e3b6d78dc3de4.jpg">
              <a:extLst>
                <a:ext uri="{FF2B5EF4-FFF2-40B4-BE49-F238E27FC236}">
                  <a16:creationId xmlns="" xmlns:a16="http://schemas.microsoft.com/office/drawing/2014/main" id="{46B9D941-02DC-4248-AD06-871A0BE6BE2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532958"/>
              <a:ext cx="496888" cy="256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513556" y="548646"/>
            <a:ext cx="1391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8B39878-97F7-46A3-86F7-76FD3082371F}"/>
              </a:ext>
            </a:extLst>
          </p:cNvPr>
          <p:cNvSpPr txBox="1"/>
          <p:nvPr/>
        </p:nvSpPr>
        <p:spPr>
          <a:xfrm>
            <a:off x="609600" y="1041089"/>
            <a:ext cx="887888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h‡nZz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D”P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f‚wgK¤ú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cÖeY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¯’Z,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feb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©‡Yi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eva¨evaKZv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AwaKnv‡i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wd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MÖnY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cÖwZeÜx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e„× I `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`ª‡`i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bZzb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DBA56AC-CA83-4558-AEBB-B5CA4E4081DC}"/>
              </a:ext>
            </a:extLst>
          </p:cNvPr>
          <p:cNvSpPr txBox="1"/>
          <p:nvPr/>
        </p:nvSpPr>
        <p:spPr>
          <a:xfrm>
            <a:off x="609600" y="2819400"/>
            <a:ext cx="887888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©‡q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wewfbœ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Dbœqb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¯’v¸‡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mgš^q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_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vK‡Z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cÖ¯ÍvweZ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‡¯’i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m‡e©v”P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AwaMÖnY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Av‡Q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†m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cwigvY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D”PZj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cÖ¯Ívebvi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we‡ePbvq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bZzb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AvevwmK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ÿ‡Î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gvb`Û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Abyhvqx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5F77669-826E-4B0D-9B39-7E239052DF62}"/>
              </a:ext>
            </a:extLst>
          </p:cNvPr>
          <p:cNvSpPr txBox="1"/>
          <p:nvPr/>
        </p:nvSpPr>
        <p:spPr>
          <a:xfrm>
            <a:off x="604911" y="4876800"/>
            <a:ext cx="8878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msiwÿZ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Awdm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HwZnvwmK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gby‡g›U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¯‹h©,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miKvwi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/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emiKvwi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wgDwRqvg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weGg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wcjvim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Rjvavi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Ljvayjvi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30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405555" y="-52955"/>
            <a:ext cx="6473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kicyi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KvVv‡gv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7BBCC31-B9D2-4F61-846F-5CDE14F8B587}"/>
              </a:ext>
            </a:extLst>
          </p:cNvPr>
          <p:cNvGrpSpPr/>
          <p:nvPr/>
        </p:nvGrpSpPr>
        <p:grpSpPr>
          <a:xfrm>
            <a:off x="304806" y="6419088"/>
            <a:ext cx="8793423" cy="438912"/>
            <a:chOff x="381000" y="6419088"/>
            <a:chExt cx="8793423" cy="438912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C1E2A725-CF07-4C23-BBDE-0878706526C7}"/>
                </a:ext>
              </a:extLst>
            </p:cNvPr>
            <p:cNvSpPr/>
            <p:nvPr/>
          </p:nvSpPr>
          <p:spPr>
            <a:xfrm>
              <a:off x="381000" y="6419088"/>
              <a:ext cx="8793423" cy="438912"/>
            </a:xfrm>
            <a:prstGeom prst="rect">
              <a:avLst/>
            </a:prstGeom>
            <a:solidFill>
              <a:srgbClr val="9966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" name="Picture 15" descr="http://www.basis.org.bd/logo/be6d5a8e4fa2699c412e3b6d78dc3de4.jpg">
              <a:extLst>
                <a:ext uri="{FF2B5EF4-FFF2-40B4-BE49-F238E27FC236}">
                  <a16:creationId xmlns="" xmlns:a16="http://schemas.microsoft.com/office/drawing/2014/main" id="{46B9D941-02DC-4248-AD06-871A0BE6BE2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532958"/>
              <a:ext cx="496888" cy="256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513556" y="548646"/>
            <a:ext cx="1391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8B39878-97F7-46A3-86F7-76FD3082371F}"/>
              </a:ext>
            </a:extLst>
          </p:cNvPr>
          <p:cNvSpPr txBox="1"/>
          <p:nvPr/>
        </p:nvSpPr>
        <p:spPr>
          <a:xfrm>
            <a:off x="609600" y="1309062"/>
            <a:ext cx="887888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cÖvq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A‡a©K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K…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Rwg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DcvR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©‡bi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ewkifvM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gvbyl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K…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wbf©ikxj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AvBwU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K¤ú¨v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±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B‡KvbwgK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Kg©ms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v‡bi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my‡hvM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DBA56AC-CA83-4558-AEBB-B5CA4E4081DC}"/>
              </a:ext>
            </a:extLst>
          </p:cNvPr>
          <p:cNvSpPr txBox="1"/>
          <p:nvPr/>
        </p:nvSpPr>
        <p:spPr>
          <a:xfrm>
            <a:off x="609600" y="2453983"/>
            <a:ext cx="887888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cwi‡mev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we‡bv`b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eq¯‹‡`i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Dc‡hvMx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© I 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Ljvayjvi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‰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mvjvi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c¨v‡bj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wbg©v‡Yi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we`~¨r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NvUwZ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wgUv‡bv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m¤¢e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e„wói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GjvKv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¨‡g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×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cvwb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mieivn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hvq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/>
                <a:cs typeface="SutonnyMJ" pitchFamily="2" charset="0"/>
              </a:rPr>
              <a:t>|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342900" lvl="0" indent="-342900" algn="just" defTabSz="914400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weUzwgbvm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Øviv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iv¯Ív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KswµU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w`‡q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ˆ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Zwi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Ki‡Z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G‡Z, 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iv¯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Ívi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Avkcv‡ki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DòZv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Kg‡e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 </a:t>
            </a:r>
          </a:p>
        </p:txBody>
      </p:sp>
    </p:spTree>
    <p:extLst>
      <p:ext uri="{BB962C8B-B14F-4D97-AF65-F5344CB8AC3E}">
        <p14:creationId xmlns:p14="http://schemas.microsoft.com/office/powerpoint/2010/main" val="199170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300048" y="-52955"/>
            <a:ext cx="6583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cÖ¯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/>
                <a:cs typeface="SutonnyMJ" pitchFamily="2" charset="0"/>
              </a:rPr>
              <a:t>Z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vweZ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KvVv‡gv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7BBCC31-B9D2-4F61-846F-5CDE14F8B587}"/>
              </a:ext>
            </a:extLst>
          </p:cNvPr>
          <p:cNvGrpSpPr/>
          <p:nvPr/>
        </p:nvGrpSpPr>
        <p:grpSpPr>
          <a:xfrm>
            <a:off x="304806" y="6419088"/>
            <a:ext cx="8793423" cy="438912"/>
            <a:chOff x="381000" y="6419088"/>
            <a:chExt cx="8793423" cy="438912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C1E2A725-CF07-4C23-BBDE-0878706526C7}"/>
                </a:ext>
              </a:extLst>
            </p:cNvPr>
            <p:cNvSpPr/>
            <p:nvPr/>
          </p:nvSpPr>
          <p:spPr>
            <a:xfrm>
              <a:off x="381000" y="6419088"/>
              <a:ext cx="8793423" cy="438912"/>
            </a:xfrm>
            <a:prstGeom prst="rect">
              <a:avLst/>
            </a:prstGeom>
            <a:solidFill>
              <a:srgbClr val="9966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" name="Picture 15" descr="http://www.basis.org.bd/logo/be6d5a8e4fa2699c412e3b6d78dc3de4.jpg">
              <a:extLst>
                <a:ext uri="{FF2B5EF4-FFF2-40B4-BE49-F238E27FC236}">
                  <a16:creationId xmlns="" xmlns:a16="http://schemas.microsoft.com/office/drawing/2014/main" id="{46B9D941-02DC-4248-AD06-871A0BE6BE2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532958"/>
              <a:ext cx="496888" cy="256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513556" y="548646"/>
            <a:ext cx="4439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bMi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cwiKíbvq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e¨eüZ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cÖavb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DBA56AC-CA83-4558-AEBB-B5CA4E4081DC}"/>
              </a:ext>
            </a:extLst>
          </p:cNvPr>
          <p:cNvSpPr txBox="1"/>
          <p:nvPr/>
        </p:nvSpPr>
        <p:spPr>
          <a:xfrm>
            <a:off x="990600" y="1310831"/>
            <a:ext cx="8420100" cy="43276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vbxq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 (‡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cŠimfv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2009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e¨envi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2001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M„nvqY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1993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RbmsL¨v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2004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`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y‡hv©M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vcbv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cwiKíbv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2008</a:t>
            </a:r>
          </a:p>
          <a:p>
            <a:pPr marL="342900" indent="-342900" algn="just" defTabSz="9144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wkívÂj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bxwZgvjv</a:t>
            </a:r>
            <a:r>
              <a:rPr lang="en-US" sz="20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, 2005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ch©Ub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K…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2001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RvZxq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eb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bxwZgvjv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evsjv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‡`k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b¨vkbvj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wewìs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1993, 2008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f‚wg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AwaMÖnY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AwW©b¨vÝ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1882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cwi‡ek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msiÿY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AvBb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1995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BU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fvUv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wbqš¿Y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AwW©b¨vÝ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1989</a:t>
            </a:r>
          </a:p>
        </p:txBody>
      </p:sp>
    </p:spTree>
    <p:extLst>
      <p:ext uri="{BB962C8B-B14F-4D97-AF65-F5344CB8AC3E}">
        <p14:creationId xmlns:p14="http://schemas.microsoft.com/office/powerpoint/2010/main" val="306081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E:\salam\UGIIP-III\Final report\Sherpur\Report\Sherpur\Str PlanA4.jpg"/>
          <p:cNvPicPr/>
          <p:nvPr/>
        </p:nvPicPr>
        <p:blipFill rotWithShape="1">
          <a:blip r:embed="rId3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2" t="8254" r="7606" b="27098"/>
          <a:stretch/>
        </p:blipFill>
        <p:spPr bwMode="auto">
          <a:xfrm>
            <a:off x="4495800" y="526197"/>
            <a:ext cx="5410200" cy="58719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124200" y="-52955"/>
            <a:ext cx="6655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3" name="Group 12">
            <a:extLst>
              <a:ext uri="{FF2B5EF4-FFF2-40B4-BE49-F238E27FC236}">
                <a16:creationId xmlns:a16="http://schemas.microsoft.com/office/drawing/2014/main" xmlns="" id="{3E745D80-F684-4A41-9F41-72C3AA694205}"/>
              </a:ext>
            </a:extLst>
          </p:cNvPr>
          <p:cNvGrpSpPr/>
          <p:nvPr/>
        </p:nvGrpSpPr>
        <p:grpSpPr>
          <a:xfrm>
            <a:off x="2819400" y="4267200"/>
            <a:ext cx="4233462" cy="2130934"/>
            <a:chOff x="3218896" y="4370623"/>
            <a:chExt cx="4233462" cy="21309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2493F983-CB73-4DF8-BC74-4CE20813D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18896" y="4800600"/>
              <a:ext cx="2208518" cy="15998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A5CF196-B9E5-4BA3-9609-907404ED4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7798" y="5678597"/>
              <a:ext cx="2194560" cy="8229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72F5A920-42AB-4873-9799-BDD179ECE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8896" y="4370623"/>
              <a:ext cx="1429304" cy="408373"/>
            </a:xfrm>
            <a:prstGeom prst="rect">
              <a:avLst/>
            </a:prstGeom>
          </p:spPr>
        </p:pic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308EA04C-1CE2-42D5-A1A1-985AF0B84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785597"/>
              </p:ext>
            </p:extLst>
          </p:nvPr>
        </p:nvGraphicFramePr>
        <p:xfrm>
          <a:off x="502920" y="641245"/>
          <a:ext cx="3992880" cy="3992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89799">
                  <a:extLst>
                    <a:ext uri="{9D8B030D-6E8A-4147-A177-3AD203B41FA5}">
                      <a16:colId xmlns:a16="http://schemas.microsoft.com/office/drawing/2014/main" xmlns="" val="1324957806"/>
                    </a:ext>
                  </a:extLst>
                </a:gridCol>
                <a:gridCol w="1166851">
                  <a:extLst>
                    <a:ext uri="{9D8B030D-6E8A-4147-A177-3AD203B41FA5}">
                      <a16:colId xmlns:a16="http://schemas.microsoft.com/office/drawing/2014/main" xmlns="" val="106201967"/>
                    </a:ext>
                  </a:extLst>
                </a:gridCol>
                <a:gridCol w="1036230">
                  <a:extLst>
                    <a:ext uri="{9D8B030D-6E8A-4147-A177-3AD203B41FA5}">
                      <a16:colId xmlns:a16="http://schemas.microsoft.com/office/drawing/2014/main" xmlns="" val="1478019708"/>
                    </a:ext>
                  </a:extLst>
                </a:gridCol>
              </a:tblGrid>
              <a:tr h="58422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Rv‡bi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bvg</a:t>
                      </a:r>
                      <a:endParaRPr lang="en-US" sz="20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Gwiqv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000" dirty="0" err="1">
                          <a:latin typeface="SutonnyMJ" pitchFamily="2" charset="0"/>
                          <a:cs typeface="SutonnyMJ" pitchFamily="2" charset="0"/>
                        </a:rPr>
                        <a:t>GKi</a:t>
                      </a:r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utonnyMJ" pitchFamily="2" charset="0"/>
                          <a:cs typeface="SutonnyMJ" pitchFamily="2" charset="0"/>
                        </a:rPr>
                        <a:t>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3209907177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g~j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751.44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12.30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091218529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cwi‡dwi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1595.97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26.12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786492807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cªvšÍxq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solidFill>
                          <a:srgbClr val="FF000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722.48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11.82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963858602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MÖvgxY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emwZ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504.12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8.25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cwienb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‡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bUIqvK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422.43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6.91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451536949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bZzb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bMi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solidFill>
                          <a:srgbClr val="00B05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434.06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  <a:latin typeface="SutonnyMJ" pitchFamily="2" charset="0"/>
                          <a:cs typeface="SutonnyMJ" pitchFamily="2" charset="0"/>
                        </a:rPr>
                        <a:t>7.01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971064021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Rjvavi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482.29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7.89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4186985666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K…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wl</a:t>
                      </a:r>
                      <a:r>
                        <a:rPr lang="en-US" sz="1800" dirty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1800" dirty="0" err="1">
                          <a:latin typeface="SutonnyMJ" pitchFamily="2" charset="0"/>
                          <a:cs typeface="SutonnyMJ" pitchFamily="2" charset="0"/>
                        </a:rPr>
                        <a:t>GjvKv</a:t>
                      </a:r>
                      <a:endParaRPr lang="en-US" sz="1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1632.07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26.71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672498852"/>
                  </a:ext>
                </a:extLst>
              </a:tr>
              <a:tr h="33384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1800" b="1" dirty="0" err="1">
                          <a:latin typeface="SutonnyMJ" pitchFamily="2" charset="0"/>
                          <a:cs typeface="SutonnyMJ" pitchFamily="2" charset="0"/>
                        </a:rPr>
                        <a:t>gvU</a:t>
                      </a:r>
                      <a:endParaRPr lang="en-US" sz="1800" b="1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6110.80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utonnyMJ" pitchFamily="2" charset="0"/>
                          <a:cs typeface="SutonnyMJ" pitchFamily="2" charset="0"/>
                        </a:rPr>
                        <a:t>100.0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6548822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EE272D7-D34A-4813-98D4-3DE117C6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11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7EBE5731-742C-481A-831A-A6E416F1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514600"/>
            <a:ext cx="446641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t-BR" altLang="en-US" sz="4800" b="1" dirty="0">
                <a:latin typeface="SutonnyMJ" pitchFamily="2" charset="0"/>
                <a:cs typeface="SutonnyMJ" pitchFamily="2" charset="0"/>
              </a:rPr>
              <a:t>f‚wg e¨envi cwiKíbv</a:t>
            </a:r>
          </a:p>
          <a:p>
            <a:pPr algn="ctr"/>
            <a:r>
              <a:rPr lang="pt-BR" altLang="en-US" sz="4800" b="1" dirty="0">
                <a:latin typeface="+mj-lt"/>
                <a:cs typeface="SutonnyMJ" pitchFamily="2" charset="0"/>
              </a:rPr>
              <a:t>(Landuse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BF42B32-D88C-4508-8878-114C1B90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50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590800" y="-52955"/>
            <a:ext cx="6848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8DF8C3EE-E1AC-48E5-B364-B08587B2A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723066"/>
              </p:ext>
            </p:extLst>
          </p:nvPr>
        </p:nvGraphicFramePr>
        <p:xfrm>
          <a:off x="267102" y="602152"/>
          <a:ext cx="3911005" cy="5878626"/>
        </p:xfrm>
        <a:graphic>
          <a:graphicData uri="http://schemas.openxmlformats.org/drawingml/2006/table">
            <a:tbl>
              <a:tblPr/>
              <a:tblGrid>
                <a:gridCol w="551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50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81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6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03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µ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wgK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bs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f~wg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e¨envi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utonnyMJ" pitchFamily="2" charset="0"/>
                      </a:endParaRP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me©‡gvU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99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Rwgi cwigvY (GKi)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kZKiv (%)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28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as-IN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প্রশাসনিক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67.38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K…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wl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1632.07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26.71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moK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¯’v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422.43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6.91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e¨vwYwRK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168.87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KwgDwbwU myweavmg~n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39.65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wkÿv AÂj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101.58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7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¯^v¯’¨ ‡mev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19.66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09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8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Drcv`b Ges cÖwµqvKiY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133.7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2.19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9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SutonnyMJ"/>
                        </a:rPr>
                        <a:t>wgkÖ e¨envi AÂj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49.87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10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gy³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 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26.62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0.044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11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we‡bv`b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19.21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SutonnyMJ" pitchFamily="2" charset="0"/>
                        </a:rPr>
                        <a:t>12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AvevwmK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SutonnyMJ"/>
                        </a:rPr>
                        <a:t>AÂj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2860.8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46.81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13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SutonnyMJ"/>
                        </a:rPr>
                        <a:t>msiwÿZ GjvKv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70.06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14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‡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hvMv‡hvM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I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hvZvqvZ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12.09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15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Rjvkq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482.29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7.89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16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BDwUwjwU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SutonnyMJ"/>
                        </a:rPr>
                        <a:t>mvwf©m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SutonnyMJ"/>
                      </a:endParaRPr>
                    </a:p>
                  </a:txBody>
                  <a:tcPr marL="7739" marR="773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SutonnyMJ"/>
                          <a:ea typeface="+mn-ea"/>
                          <a:cs typeface="+mn-cs"/>
                        </a:rPr>
                        <a:t>33.44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latin typeface="SutonnyMJ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08708824"/>
                  </a:ext>
                </a:extLst>
              </a:tr>
              <a:tr h="2628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‡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gvU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SutonnyMJ" pitchFamily="2" charset="0"/>
                        </a:rPr>
                        <a:t> </a:t>
                      </a:r>
                    </a:p>
                  </a:txBody>
                  <a:tcPr marL="7213" marR="7213" marT="8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SutonnyMJ"/>
                        </a:rPr>
                        <a:t>6110.80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SutonnyMJ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pic>
        <p:nvPicPr>
          <p:cNvPr id="13" name="Picture 12" descr="E:\salam\UGIIP-III\Final report\Sherpur\Report\Sherpur\Landuse PlanA4.jpg"/>
          <p:cNvPicPr/>
          <p:nvPr/>
        </p:nvPicPr>
        <p:blipFill rotWithShape="1">
          <a:blip r:embed="rId3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8522" r="7753" b="27953"/>
          <a:stretch/>
        </p:blipFill>
        <p:spPr bwMode="auto">
          <a:xfrm>
            <a:off x="4572000" y="533399"/>
            <a:ext cx="5257800" cy="56027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oup 8">
            <a:extLst>
              <a:ext uri="{FF2B5EF4-FFF2-40B4-BE49-F238E27FC236}">
                <a16:creationId xmlns:a16="http://schemas.microsoft.com/office/drawing/2014/main" xmlns="" id="{54529BB5-DD3C-4E07-94EF-B644EAF48A16}"/>
              </a:ext>
            </a:extLst>
          </p:cNvPr>
          <p:cNvGrpSpPr/>
          <p:nvPr/>
        </p:nvGrpSpPr>
        <p:grpSpPr>
          <a:xfrm>
            <a:off x="4178105" y="4053337"/>
            <a:ext cx="3213295" cy="2378503"/>
            <a:chOff x="2415178" y="4053336"/>
            <a:chExt cx="3948082" cy="23821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54680007-03B9-436E-82E2-37B2C844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178" y="4475872"/>
              <a:ext cx="2046851" cy="195959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2D1FD2B-7336-4AAE-9985-30F24A557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470"/>
            <a:stretch/>
          </p:blipFill>
          <p:spPr>
            <a:xfrm>
              <a:off x="4339630" y="5375453"/>
              <a:ext cx="2023630" cy="10389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AE0A25D0-9901-4700-9336-040DAC394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88134" y="4053336"/>
              <a:ext cx="1160009" cy="295275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5F834A0-220D-4765-BD6A-534C9F931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73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743200" y="-52955"/>
            <a:ext cx="6732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cŠimfvi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cÖ¯</a:t>
            </a:r>
            <a:r>
              <a:rPr lang="en-US" sz="3200" b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arshaLipiExp"/>
                <a:cs typeface="SutonnyMJ" pitchFamily="2" charset="0"/>
              </a:rPr>
              <a:t>a</a:t>
            </a:r>
            <a:r>
              <a:rPr lang="en-US" sz="3200" b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vweZ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f‚wg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cwieZ©b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4" name="Picture 2" descr="D:\UGIIP-III\Package_III_August_17_2017\Draft Master Plan Report\Report_Sherpur\2.Land use\1.1.pn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 l="4742" t="5390" r="4742" b="26208"/>
          <a:stretch>
            <a:fillRect/>
          </a:stretch>
        </p:blipFill>
        <p:spPr bwMode="auto">
          <a:xfrm>
            <a:off x="0" y="555009"/>
            <a:ext cx="5042264" cy="5334000"/>
          </a:xfrm>
          <a:prstGeom prst="rect">
            <a:avLst/>
          </a:prstGeom>
          <a:noFill/>
        </p:spPr>
      </p:pic>
      <p:pic>
        <p:nvPicPr>
          <p:cNvPr id="12" name="Picture 11" descr="E:\salam\UGIIP-III\Final report\Sherpur\Report\Sherpur\Landuse PlanA4.jpg"/>
          <p:cNvPicPr/>
          <p:nvPr/>
        </p:nvPicPr>
        <p:blipFill rotWithShape="1">
          <a:blip r:embed="rId4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t="8522" r="7753" b="27953"/>
          <a:stretch/>
        </p:blipFill>
        <p:spPr bwMode="auto">
          <a:xfrm>
            <a:off x="4953000" y="533400"/>
            <a:ext cx="4876800" cy="5334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oup 8">
            <a:extLst>
              <a:ext uri="{FF2B5EF4-FFF2-40B4-BE49-F238E27FC236}">
                <a16:creationId xmlns:a16="http://schemas.microsoft.com/office/drawing/2014/main" xmlns="" id="{54529BB5-DD3C-4E07-94EF-B644EAF48A16}"/>
              </a:ext>
            </a:extLst>
          </p:cNvPr>
          <p:cNvGrpSpPr/>
          <p:nvPr/>
        </p:nvGrpSpPr>
        <p:grpSpPr>
          <a:xfrm>
            <a:off x="4330505" y="4053337"/>
            <a:ext cx="3213295" cy="2378503"/>
            <a:chOff x="2415178" y="4053336"/>
            <a:chExt cx="3948082" cy="23821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54680007-03B9-436E-82E2-37B2C844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5178" y="4475872"/>
              <a:ext cx="2046851" cy="195959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D2D1FD2B-7336-4AAE-9985-30F24A557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7470"/>
            <a:stretch/>
          </p:blipFill>
          <p:spPr>
            <a:xfrm>
              <a:off x="4339630" y="5375453"/>
              <a:ext cx="2023630" cy="10389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AE0A25D0-9901-4700-9336-040DAC394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88134" y="4053336"/>
              <a:ext cx="1160009" cy="295275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0898830-BD00-47AF-88BE-67B35E2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8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5952330" y="-52955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10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eQi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gqvw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cwiKíbv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197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279B7247-95A5-47AE-911A-5A77B23C5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438400"/>
            <a:ext cx="7391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moK</a:t>
            </a:r>
            <a:r>
              <a:rPr lang="en-US" altLang="en-US" sz="3600" b="1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altLang="en-US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altLang="en-US" sz="3600" b="1" dirty="0">
                <a:latin typeface="SutonnyMJ" pitchFamily="2" charset="0"/>
                <a:cs typeface="SutonnyMJ" pitchFamily="2" charset="0"/>
              </a:rPr>
              <a:t>¯’v </a:t>
            </a:r>
            <a:r>
              <a:rPr lang="en-US" altLang="en-US" sz="3600" b="1" dirty="0" err="1">
                <a:latin typeface="SutonnyMJ" pitchFamily="2" charset="0"/>
                <a:cs typeface="SutonnyMJ" pitchFamily="2" charset="0"/>
              </a:rPr>
              <a:t>cwiKíbv</a:t>
            </a:r>
            <a:endParaRPr lang="en-US" altLang="en-US" sz="3600" b="1" dirty="0">
              <a:latin typeface="SutonnyMJ" pitchFamily="2" charset="0"/>
              <a:cs typeface="SutonnyMJ" pitchFamily="2" charset="0"/>
            </a:endParaRPr>
          </a:p>
          <a:p>
            <a:pPr algn="ctr" eaLnBrk="1" hangingPunct="1"/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(Traffic &amp; Transportation Management Plan)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AC3DAE53-B083-46D5-890A-C6940BC0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318A-DD37-4188-ABB1-664DC63B14F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70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307AFA3-298A-4140-9F26-C56A18DF32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" t="9935" r="2857" b="3235"/>
          <a:stretch/>
        </p:blipFill>
        <p:spPr>
          <a:xfrm>
            <a:off x="303564" y="781735"/>
            <a:ext cx="9221430" cy="6142315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7136C946-6572-4134-A03C-2015A58982A9}"/>
              </a:ext>
            </a:extLst>
          </p:cNvPr>
          <p:cNvSpPr txBox="1"/>
          <p:nvPr/>
        </p:nvSpPr>
        <p:spPr>
          <a:xfrm rot="19030776">
            <a:off x="7504495" y="5772977"/>
            <a:ext cx="107262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SutonnyMJ" pitchFamily="2" charset="0"/>
                <a:cs typeface="SutonnyMJ" pitchFamily="2" charset="0"/>
              </a:rPr>
              <a:t>A÷wgZjv</a:t>
            </a:r>
            <a:endParaRPr lang="en-US" sz="2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71632" y="-52955"/>
            <a:ext cx="5577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hvZvqvZ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hvMv‡hvM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¯’vi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eZ©gvb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wPÎ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526203"/>
            <a:ext cx="8878888" cy="72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369EF86-E8F5-4AFD-B57C-0616BD34F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5318A-DD37-4188-ABB1-664DC63B14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E824926-36F9-49A0-A176-F4FD3638C8D0}"/>
              </a:ext>
            </a:extLst>
          </p:cNvPr>
          <p:cNvGrpSpPr/>
          <p:nvPr/>
        </p:nvGrpSpPr>
        <p:grpSpPr>
          <a:xfrm>
            <a:off x="304806" y="6419088"/>
            <a:ext cx="8793423" cy="438912"/>
            <a:chOff x="381000" y="6419088"/>
            <a:chExt cx="8793423" cy="43891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222F6532-7FE2-41A0-BCF9-6E637FF661FB}"/>
                </a:ext>
              </a:extLst>
            </p:cNvPr>
            <p:cNvSpPr/>
            <p:nvPr/>
          </p:nvSpPr>
          <p:spPr>
            <a:xfrm>
              <a:off x="381000" y="6419088"/>
              <a:ext cx="8793423" cy="438912"/>
            </a:xfrm>
            <a:prstGeom prst="rect">
              <a:avLst/>
            </a:prstGeom>
            <a:solidFill>
              <a:srgbClr val="9966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" name="Picture 12" descr="http://www.basis.org.bd/logo/be6d5a8e4fa2699c412e3b6d78dc3de4.jpg">
              <a:extLst>
                <a:ext uri="{FF2B5EF4-FFF2-40B4-BE49-F238E27FC236}">
                  <a16:creationId xmlns:a16="http://schemas.microsoft.com/office/drawing/2014/main" xmlns="" id="{095B6917-FDDC-4A4A-B11F-CECFBF695F5E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6532958"/>
              <a:ext cx="496888" cy="256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Star: 5 Points 15">
            <a:extLst>
              <a:ext uri="{FF2B5EF4-FFF2-40B4-BE49-F238E27FC236}">
                <a16:creationId xmlns:a16="http://schemas.microsoft.com/office/drawing/2014/main" xmlns="" id="{80FB1FCF-B00E-4127-AE00-7DAFFFCC2580}"/>
              </a:ext>
            </a:extLst>
          </p:cNvPr>
          <p:cNvSpPr/>
          <p:nvPr/>
        </p:nvSpPr>
        <p:spPr>
          <a:xfrm>
            <a:off x="5658386" y="3207436"/>
            <a:ext cx="314773" cy="278296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xmlns="" id="{EADD8E40-FC7D-43EF-B537-8C6D9CF09077}"/>
              </a:ext>
            </a:extLst>
          </p:cNvPr>
          <p:cNvSpPr/>
          <p:nvPr/>
        </p:nvSpPr>
        <p:spPr>
          <a:xfrm>
            <a:off x="6473745" y="647210"/>
            <a:ext cx="1924844" cy="658676"/>
          </a:xfrm>
          <a:prstGeom prst="wedgeRectCallout">
            <a:avLst>
              <a:gd name="adj1" fmla="val -81943"/>
              <a:gd name="adj2" fmla="val 349755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kicyi</a:t>
            </a:r>
            <a:r>
              <a:rPr lang="en-US" sz="24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cŠimfv</a:t>
            </a:r>
            <a:endParaRPr lang="en-US" sz="2400" b="1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3BAEAE90-9B5F-4E20-8BE7-922C765491B7}"/>
              </a:ext>
            </a:extLst>
          </p:cNvPr>
          <p:cNvSpPr>
            <a:spLocks noEditPoints="1"/>
          </p:cNvSpPr>
          <p:nvPr/>
        </p:nvSpPr>
        <p:spPr bwMode="auto">
          <a:xfrm rot="18372119">
            <a:off x="3991492" y="987292"/>
            <a:ext cx="1920038" cy="5512026"/>
          </a:xfrm>
          <a:custGeom>
            <a:avLst/>
            <a:gdLst>
              <a:gd name="T0" fmla="*/ 87 w 548"/>
              <a:gd name="T1" fmla="*/ 1448 h 1769"/>
              <a:gd name="T2" fmla="*/ 95 w 548"/>
              <a:gd name="T3" fmla="*/ 1471 h 1769"/>
              <a:gd name="T4" fmla="*/ 104 w 548"/>
              <a:gd name="T5" fmla="*/ 1497 h 1769"/>
              <a:gd name="T6" fmla="*/ 131 w 548"/>
              <a:gd name="T7" fmla="*/ 1574 h 1769"/>
              <a:gd name="T8" fmla="*/ 143 w 548"/>
              <a:gd name="T9" fmla="*/ 1616 h 1769"/>
              <a:gd name="T10" fmla="*/ 150 w 548"/>
              <a:gd name="T11" fmla="*/ 1644 h 1769"/>
              <a:gd name="T12" fmla="*/ 151 w 548"/>
              <a:gd name="T13" fmla="*/ 1660 h 1769"/>
              <a:gd name="T14" fmla="*/ 150 w 548"/>
              <a:gd name="T15" fmla="*/ 1675 h 1769"/>
              <a:gd name="T16" fmla="*/ 132 w 548"/>
              <a:gd name="T17" fmla="*/ 1721 h 1769"/>
              <a:gd name="T18" fmla="*/ 109 w 548"/>
              <a:gd name="T19" fmla="*/ 1767 h 1769"/>
              <a:gd name="T20" fmla="*/ 27 w 548"/>
              <a:gd name="T21" fmla="*/ 1252 h 1769"/>
              <a:gd name="T22" fmla="*/ 32 w 548"/>
              <a:gd name="T23" fmla="*/ 1267 h 1769"/>
              <a:gd name="T24" fmla="*/ 43 w 548"/>
              <a:gd name="T25" fmla="*/ 1305 h 1769"/>
              <a:gd name="T26" fmla="*/ 58 w 548"/>
              <a:gd name="T27" fmla="*/ 1356 h 1769"/>
              <a:gd name="T28" fmla="*/ 75 w 548"/>
              <a:gd name="T29" fmla="*/ 1413 h 1769"/>
              <a:gd name="T30" fmla="*/ 79 w 548"/>
              <a:gd name="T31" fmla="*/ 1418 h 1769"/>
              <a:gd name="T32" fmla="*/ 132 w 548"/>
              <a:gd name="T33" fmla="*/ 805 h 1769"/>
              <a:gd name="T34" fmla="*/ 101 w 548"/>
              <a:gd name="T35" fmla="*/ 825 h 1769"/>
              <a:gd name="T36" fmla="*/ 92 w 548"/>
              <a:gd name="T37" fmla="*/ 834 h 1769"/>
              <a:gd name="T38" fmla="*/ 81 w 548"/>
              <a:gd name="T39" fmla="*/ 843 h 1769"/>
              <a:gd name="T40" fmla="*/ 70 w 548"/>
              <a:gd name="T41" fmla="*/ 862 h 1769"/>
              <a:gd name="T42" fmla="*/ 59 w 548"/>
              <a:gd name="T43" fmla="*/ 895 h 1769"/>
              <a:gd name="T44" fmla="*/ 51 w 548"/>
              <a:gd name="T45" fmla="*/ 940 h 1769"/>
              <a:gd name="T46" fmla="*/ 42 w 548"/>
              <a:gd name="T47" fmla="*/ 982 h 1769"/>
              <a:gd name="T48" fmla="*/ 34 w 548"/>
              <a:gd name="T49" fmla="*/ 1006 h 1769"/>
              <a:gd name="T50" fmla="*/ 22 w 548"/>
              <a:gd name="T51" fmla="*/ 1039 h 1769"/>
              <a:gd name="T52" fmla="*/ 18 w 548"/>
              <a:gd name="T53" fmla="*/ 1050 h 1769"/>
              <a:gd name="T54" fmla="*/ 10 w 548"/>
              <a:gd name="T55" fmla="*/ 1071 h 1769"/>
              <a:gd name="T56" fmla="*/ 2 w 548"/>
              <a:gd name="T57" fmla="*/ 1110 h 1769"/>
              <a:gd name="T58" fmla="*/ 0 w 548"/>
              <a:gd name="T59" fmla="*/ 1125 h 1769"/>
              <a:gd name="T60" fmla="*/ 3 w 548"/>
              <a:gd name="T61" fmla="*/ 1156 h 1769"/>
              <a:gd name="T62" fmla="*/ 5 w 548"/>
              <a:gd name="T63" fmla="*/ 1179 h 1769"/>
              <a:gd name="T64" fmla="*/ 11 w 548"/>
              <a:gd name="T65" fmla="*/ 1195 h 1769"/>
              <a:gd name="T66" fmla="*/ 14 w 548"/>
              <a:gd name="T67" fmla="*/ 1208 h 1769"/>
              <a:gd name="T68" fmla="*/ 548 w 548"/>
              <a:gd name="T69" fmla="*/ 0 h 1769"/>
              <a:gd name="T70" fmla="*/ 540 w 548"/>
              <a:gd name="T71" fmla="*/ 65 h 1769"/>
              <a:gd name="T72" fmla="*/ 541 w 548"/>
              <a:gd name="T73" fmla="*/ 86 h 1769"/>
              <a:gd name="T74" fmla="*/ 543 w 548"/>
              <a:gd name="T75" fmla="*/ 108 h 1769"/>
              <a:gd name="T76" fmla="*/ 540 w 548"/>
              <a:gd name="T77" fmla="*/ 126 h 1769"/>
              <a:gd name="T78" fmla="*/ 531 w 548"/>
              <a:gd name="T79" fmla="*/ 150 h 1769"/>
              <a:gd name="T80" fmla="*/ 519 w 548"/>
              <a:gd name="T81" fmla="*/ 177 h 1769"/>
              <a:gd name="T82" fmla="*/ 505 w 548"/>
              <a:gd name="T83" fmla="*/ 209 h 1769"/>
              <a:gd name="T84" fmla="*/ 488 w 548"/>
              <a:gd name="T85" fmla="*/ 252 h 1769"/>
              <a:gd name="T86" fmla="*/ 460 w 548"/>
              <a:gd name="T87" fmla="*/ 315 h 1769"/>
              <a:gd name="T88" fmla="*/ 437 w 548"/>
              <a:gd name="T89" fmla="*/ 372 h 1769"/>
              <a:gd name="T90" fmla="*/ 421 w 548"/>
              <a:gd name="T91" fmla="*/ 411 h 1769"/>
              <a:gd name="T92" fmla="*/ 395 w 548"/>
              <a:gd name="T93" fmla="*/ 472 h 1769"/>
              <a:gd name="T94" fmla="*/ 365 w 548"/>
              <a:gd name="T95" fmla="*/ 547 h 1769"/>
              <a:gd name="T96" fmla="*/ 347 w 548"/>
              <a:gd name="T97" fmla="*/ 585 h 1769"/>
              <a:gd name="T98" fmla="*/ 337 w 548"/>
              <a:gd name="T99" fmla="*/ 610 h 1769"/>
              <a:gd name="T100" fmla="*/ 319 w 548"/>
              <a:gd name="T101" fmla="*/ 643 h 1769"/>
              <a:gd name="T102" fmla="*/ 296 w 548"/>
              <a:gd name="T103" fmla="*/ 670 h 1769"/>
              <a:gd name="T104" fmla="*/ 281 w 548"/>
              <a:gd name="T105" fmla="*/ 685 h 1769"/>
              <a:gd name="T106" fmla="*/ 255 w 548"/>
              <a:gd name="T107" fmla="*/ 708 h 1769"/>
              <a:gd name="T108" fmla="*/ 228 w 548"/>
              <a:gd name="T109" fmla="*/ 733 h 1769"/>
              <a:gd name="T110" fmla="*/ 175 w 548"/>
              <a:gd name="T111" fmla="*/ 778 h 1769"/>
              <a:gd name="T112" fmla="*/ 140 w 548"/>
              <a:gd name="T113" fmla="*/ 800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48" h="1769">
                <a:moveTo>
                  <a:pt x="78" y="1423"/>
                </a:moveTo>
                <a:lnTo>
                  <a:pt x="79" y="1424"/>
                </a:lnTo>
                <a:lnTo>
                  <a:pt x="85" y="1441"/>
                </a:lnTo>
                <a:lnTo>
                  <a:pt x="87" y="1448"/>
                </a:lnTo>
                <a:lnTo>
                  <a:pt x="92" y="1462"/>
                </a:lnTo>
                <a:lnTo>
                  <a:pt x="94" y="1468"/>
                </a:lnTo>
                <a:lnTo>
                  <a:pt x="94" y="1470"/>
                </a:lnTo>
                <a:lnTo>
                  <a:pt x="95" y="1471"/>
                </a:lnTo>
                <a:lnTo>
                  <a:pt x="96" y="1474"/>
                </a:lnTo>
                <a:lnTo>
                  <a:pt x="101" y="1487"/>
                </a:lnTo>
                <a:lnTo>
                  <a:pt x="102" y="1491"/>
                </a:lnTo>
                <a:lnTo>
                  <a:pt x="104" y="1497"/>
                </a:lnTo>
                <a:lnTo>
                  <a:pt x="111" y="1518"/>
                </a:lnTo>
                <a:lnTo>
                  <a:pt x="124" y="1553"/>
                </a:lnTo>
                <a:lnTo>
                  <a:pt x="127" y="1563"/>
                </a:lnTo>
                <a:lnTo>
                  <a:pt x="131" y="1574"/>
                </a:lnTo>
                <a:lnTo>
                  <a:pt x="134" y="1586"/>
                </a:lnTo>
                <a:lnTo>
                  <a:pt x="136" y="1592"/>
                </a:lnTo>
                <a:lnTo>
                  <a:pt x="139" y="1601"/>
                </a:lnTo>
                <a:lnTo>
                  <a:pt x="143" y="1616"/>
                </a:lnTo>
                <a:lnTo>
                  <a:pt x="146" y="1624"/>
                </a:lnTo>
                <a:lnTo>
                  <a:pt x="147" y="1630"/>
                </a:lnTo>
                <a:lnTo>
                  <a:pt x="148" y="1634"/>
                </a:lnTo>
                <a:lnTo>
                  <a:pt x="150" y="1644"/>
                </a:lnTo>
                <a:lnTo>
                  <a:pt x="150" y="1646"/>
                </a:lnTo>
                <a:lnTo>
                  <a:pt x="150" y="1649"/>
                </a:lnTo>
                <a:lnTo>
                  <a:pt x="151" y="1655"/>
                </a:lnTo>
                <a:lnTo>
                  <a:pt x="151" y="1660"/>
                </a:lnTo>
                <a:lnTo>
                  <a:pt x="151" y="1663"/>
                </a:lnTo>
                <a:lnTo>
                  <a:pt x="150" y="1668"/>
                </a:lnTo>
                <a:lnTo>
                  <a:pt x="150" y="1671"/>
                </a:lnTo>
                <a:lnTo>
                  <a:pt x="150" y="1675"/>
                </a:lnTo>
                <a:lnTo>
                  <a:pt x="147" y="1683"/>
                </a:lnTo>
                <a:lnTo>
                  <a:pt x="143" y="1695"/>
                </a:lnTo>
                <a:lnTo>
                  <a:pt x="135" y="1713"/>
                </a:lnTo>
                <a:lnTo>
                  <a:pt x="132" y="1721"/>
                </a:lnTo>
                <a:lnTo>
                  <a:pt x="128" y="1729"/>
                </a:lnTo>
                <a:lnTo>
                  <a:pt x="127" y="1733"/>
                </a:lnTo>
                <a:lnTo>
                  <a:pt x="118" y="1748"/>
                </a:lnTo>
                <a:lnTo>
                  <a:pt x="109" y="1767"/>
                </a:lnTo>
                <a:lnTo>
                  <a:pt x="108" y="1767"/>
                </a:lnTo>
                <a:lnTo>
                  <a:pt x="108" y="1769"/>
                </a:lnTo>
                <a:moveTo>
                  <a:pt x="21" y="1228"/>
                </a:moveTo>
                <a:lnTo>
                  <a:pt x="27" y="1252"/>
                </a:lnTo>
                <a:lnTo>
                  <a:pt x="29" y="1260"/>
                </a:lnTo>
                <a:lnTo>
                  <a:pt x="29" y="1262"/>
                </a:lnTo>
                <a:lnTo>
                  <a:pt x="30" y="1264"/>
                </a:lnTo>
                <a:lnTo>
                  <a:pt x="32" y="1267"/>
                </a:lnTo>
                <a:lnTo>
                  <a:pt x="36" y="1282"/>
                </a:lnTo>
                <a:lnTo>
                  <a:pt x="41" y="1298"/>
                </a:lnTo>
                <a:lnTo>
                  <a:pt x="43" y="1302"/>
                </a:lnTo>
                <a:lnTo>
                  <a:pt x="43" y="1305"/>
                </a:lnTo>
                <a:lnTo>
                  <a:pt x="45" y="1309"/>
                </a:lnTo>
                <a:lnTo>
                  <a:pt x="51" y="1328"/>
                </a:lnTo>
                <a:lnTo>
                  <a:pt x="56" y="1348"/>
                </a:lnTo>
                <a:lnTo>
                  <a:pt x="58" y="1356"/>
                </a:lnTo>
                <a:lnTo>
                  <a:pt x="60" y="1364"/>
                </a:lnTo>
                <a:lnTo>
                  <a:pt x="65" y="1380"/>
                </a:lnTo>
                <a:lnTo>
                  <a:pt x="71" y="1398"/>
                </a:lnTo>
                <a:lnTo>
                  <a:pt x="75" y="1413"/>
                </a:lnTo>
                <a:lnTo>
                  <a:pt x="75" y="1415"/>
                </a:lnTo>
                <a:lnTo>
                  <a:pt x="77" y="1416"/>
                </a:lnTo>
                <a:lnTo>
                  <a:pt x="78" y="1417"/>
                </a:lnTo>
                <a:lnTo>
                  <a:pt x="79" y="1418"/>
                </a:lnTo>
                <a:moveTo>
                  <a:pt x="136" y="802"/>
                </a:moveTo>
                <a:lnTo>
                  <a:pt x="134" y="804"/>
                </a:lnTo>
                <a:lnTo>
                  <a:pt x="133" y="804"/>
                </a:lnTo>
                <a:lnTo>
                  <a:pt x="132" y="805"/>
                </a:lnTo>
                <a:lnTo>
                  <a:pt x="121" y="812"/>
                </a:lnTo>
                <a:lnTo>
                  <a:pt x="109" y="819"/>
                </a:lnTo>
                <a:lnTo>
                  <a:pt x="108" y="820"/>
                </a:lnTo>
                <a:lnTo>
                  <a:pt x="101" y="825"/>
                </a:lnTo>
                <a:lnTo>
                  <a:pt x="98" y="826"/>
                </a:lnTo>
                <a:lnTo>
                  <a:pt x="94" y="832"/>
                </a:lnTo>
                <a:lnTo>
                  <a:pt x="93" y="833"/>
                </a:lnTo>
                <a:lnTo>
                  <a:pt x="92" y="834"/>
                </a:lnTo>
                <a:lnTo>
                  <a:pt x="90" y="835"/>
                </a:lnTo>
                <a:lnTo>
                  <a:pt x="89" y="835"/>
                </a:lnTo>
                <a:lnTo>
                  <a:pt x="88" y="837"/>
                </a:lnTo>
                <a:lnTo>
                  <a:pt x="81" y="843"/>
                </a:lnTo>
                <a:lnTo>
                  <a:pt x="80" y="846"/>
                </a:lnTo>
                <a:lnTo>
                  <a:pt x="78" y="849"/>
                </a:lnTo>
                <a:lnTo>
                  <a:pt x="74" y="855"/>
                </a:lnTo>
                <a:lnTo>
                  <a:pt x="70" y="862"/>
                </a:lnTo>
                <a:lnTo>
                  <a:pt x="66" y="869"/>
                </a:lnTo>
                <a:lnTo>
                  <a:pt x="64" y="876"/>
                </a:lnTo>
                <a:lnTo>
                  <a:pt x="63" y="880"/>
                </a:lnTo>
                <a:lnTo>
                  <a:pt x="59" y="895"/>
                </a:lnTo>
                <a:lnTo>
                  <a:pt x="57" y="903"/>
                </a:lnTo>
                <a:lnTo>
                  <a:pt x="56" y="915"/>
                </a:lnTo>
                <a:lnTo>
                  <a:pt x="53" y="923"/>
                </a:lnTo>
                <a:lnTo>
                  <a:pt x="51" y="940"/>
                </a:lnTo>
                <a:lnTo>
                  <a:pt x="48" y="955"/>
                </a:lnTo>
                <a:lnTo>
                  <a:pt x="47" y="960"/>
                </a:lnTo>
                <a:lnTo>
                  <a:pt x="44" y="969"/>
                </a:lnTo>
                <a:lnTo>
                  <a:pt x="42" y="982"/>
                </a:lnTo>
                <a:lnTo>
                  <a:pt x="38" y="990"/>
                </a:lnTo>
                <a:lnTo>
                  <a:pt x="38" y="994"/>
                </a:lnTo>
                <a:lnTo>
                  <a:pt x="36" y="999"/>
                </a:lnTo>
                <a:lnTo>
                  <a:pt x="34" y="1006"/>
                </a:lnTo>
                <a:lnTo>
                  <a:pt x="32" y="1012"/>
                </a:lnTo>
                <a:lnTo>
                  <a:pt x="30" y="1016"/>
                </a:lnTo>
                <a:lnTo>
                  <a:pt x="29" y="1019"/>
                </a:lnTo>
                <a:lnTo>
                  <a:pt x="22" y="1039"/>
                </a:lnTo>
                <a:lnTo>
                  <a:pt x="20" y="1042"/>
                </a:lnTo>
                <a:lnTo>
                  <a:pt x="19" y="1044"/>
                </a:lnTo>
                <a:lnTo>
                  <a:pt x="19" y="1047"/>
                </a:lnTo>
                <a:lnTo>
                  <a:pt x="18" y="1050"/>
                </a:lnTo>
                <a:lnTo>
                  <a:pt x="15" y="1055"/>
                </a:lnTo>
                <a:lnTo>
                  <a:pt x="14" y="1060"/>
                </a:lnTo>
                <a:lnTo>
                  <a:pt x="11" y="1065"/>
                </a:lnTo>
                <a:lnTo>
                  <a:pt x="10" y="1071"/>
                </a:lnTo>
                <a:lnTo>
                  <a:pt x="6" y="1083"/>
                </a:lnTo>
                <a:lnTo>
                  <a:pt x="5" y="1088"/>
                </a:lnTo>
                <a:lnTo>
                  <a:pt x="3" y="1102"/>
                </a:lnTo>
                <a:lnTo>
                  <a:pt x="2" y="1110"/>
                </a:lnTo>
                <a:lnTo>
                  <a:pt x="0" y="1114"/>
                </a:lnTo>
                <a:lnTo>
                  <a:pt x="0" y="1118"/>
                </a:lnTo>
                <a:lnTo>
                  <a:pt x="0" y="1121"/>
                </a:lnTo>
                <a:lnTo>
                  <a:pt x="0" y="1125"/>
                </a:lnTo>
                <a:lnTo>
                  <a:pt x="0" y="1130"/>
                </a:lnTo>
                <a:lnTo>
                  <a:pt x="0" y="1135"/>
                </a:lnTo>
                <a:lnTo>
                  <a:pt x="0" y="1143"/>
                </a:lnTo>
                <a:lnTo>
                  <a:pt x="3" y="1156"/>
                </a:lnTo>
                <a:lnTo>
                  <a:pt x="3" y="1165"/>
                </a:lnTo>
                <a:lnTo>
                  <a:pt x="4" y="1168"/>
                </a:lnTo>
                <a:lnTo>
                  <a:pt x="5" y="1174"/>
                </a:lnTo>
                <a:lnTo>
                  <a:pt x="5" y="1179"/>
                </a:lnTo>
                <a:lnTo>
                  <a:pt x="7" y="1187"/>
                </a:lnTo>
                <a:lnTo>
                  <a:pt x="9" y="1190"/>
                </a:lnTo>
                <a:lnTo>
                  <a:pt x="10" y="1193"/>
                </a:lnTo>
                <a:lnTo>
                  <a:pt x="11" y="1195"/>
                </a:lnTo>
                <a:lnTo>
                  <a:pt x="13" y="1202"/>
                </a:lnTo>
                <a:lnTo>
                  <a:pt x="13" y="1203"/>
                </a:lnTo>
                <a:lnTo>
                  <a:pt x="14" y="1205"/>
                </a:lnTo>
                <a:lnTo>
                  <a:pt x="14" y="1208"/>
                </a:lnTo>
                <a:lnTo>
                  <a:pt x="17" y="1215"/>
                </a:lnTo>
                <a:lnTo>
                  <a:pt x="19" y="1221"/>
                </a:lnTo>
                <a:lnTo>
                  <a:pt x="20" y="1228"/>
                </a:lnTo>
                <a:moveTo>
                  <a:pt x="548" y="0"/>
                </a:moveTo>
                <a:lnTo>
                  <a:pt x="548" y="2"/>
                </a:lnTo>
                <a:lnTo>
                  <a:pt x="546" y="19"/>
                </a:lnTo>
                <a:lnTo>
                  <a:pt x="543" y="37"/>
                </a:lnTo>
                <a:lnTo>
                  <a:pt x="540" y="65"/>
                </a:lnTo>
                <a:lnTo>
                  <a:pt x="540" y="67"/>
                </a:lnTo>
                <a:lnTo>
                  <a:pt x="540" y="75"/>
                </a:lnTo>
                <a:lnTo>
                  <a:pt x="540" y="84"/>
                </a:lnTo>
                <a:lnTo>
                  <a:pt x="541" y="86"/>
                </a:lnTo>
                <a:lnTo>
                  <a:pt x="542" y="93"/>
                </a:lnTo>
                <a:lnTo>
                  <a:pt x="542" y="99"/>
                </a:lnTo>
                <a:lnTo>
                  <a:pt x="543" y="102"/>
                </a:lnTo>
                <a:lnTo>
                  <a:pt x="543" y="108"/>
                </a:lnTo>
                <a:lnTo>
                  <a:pt x="543" y="112"/>
                </a:lnTo>
                <a:lnTo>
                  <a:pt x="543" y="116"/>
                </a:lnTo>
                <a:lnTo>
                  <a:pt x="542" y="120"/>
                </a:lnTo>
                <a:lnTo>
                  <a:pt x="540" y="126"/>
                </a:lnTo>
                <a:lnTo>
                  <a:pt x="535" y="139"/>
                </a:lnTo>
                <a:lnTo>
                  <a:pt x="533" y="146"/>
                </a:lnTo>
                <a:lnTo>
                  <a:pt x="532" y="148"/>
                </a:lnTo>
                <a:lnTo>
                  <a:pt x="531" y="150"/>
                </a:lnTo>
                <a:lnTo>
                  <a:pt x="530" y="153"/>
                </a:lnTo>
                <a:lnTo>
                  <a:pt x="527" y="160"/>
                </a:lnTo>
                <a:lnTo>
                  <a:pt x="523" y="169"/>
                </a:lnTo>
                <a:lnTo>
                  <a:pt x="519" y="177"/>
                </a:lnTo>
                <a:lnTo>
                  <a:pt x="517" y="184"/>
                </a:lnTo>
                <a:lnTo>
                  <a:pt x="513" y="191"/>
                </a:lnTo>
                <a:lnTo>
                  <a:pt x="509" y="202"/>
                </a:lnTo>
                <a:lnTo>
                  <a:pt x="505" y="209"/>
                </a:lnTo>
                <a:lnTo>
                  <a:pt x="501" y="222"/>
                </a:lnTo>
                <a:lnTo>
                  <a:pt x="495" y="235"/>
                </a:lnTo>
                <a:lnTo>
                  <a:pt x="490" y="245"/>
                </a:lnTo>
                <a:lnTo>
                  <a:pt x="488" y="252"/>
                </a:lnTo>
                <a:lnTo>
                  <a:pt x="482" y="264"/>
                </a:lnTo>
                <a:lnTo>
                  <a:pt x="473" y="286"/>
                </a:lnTo>
                <a:lnTo>
                  <a:pt x="466" y="304"/>
                </a:lnTo>
                <a:lnTo>
                  <a:pt x="460" y="315"/>
                </a:lnTo>
                <a:lnTo>
                  <a:pt x="456" y="327"/>
                </a:lnTo>
                <a:lnTo>
                  <a:pt x="449" y="344"/>
                </a:lnTo>
                <a:lnTo>
                  <a:pt x="440" y="366"/>
                </a:lnTo>
                <a:lnTo>
                  <a:pt x="437" y="372"/>
                </a:lnTo>
                <a:lnTo>
                  <a:pt x="434" y="379"/>
                </a:lnTo>
                <a:lnTo>
                  <a:pt x="428" y="393"/>
                </a:lnTo>
                <a:lnTo>
                  <a:pt x="423" y="404"/>
                </a:lnTo>
                <a:lnTo>
                  <a:pt x="421" y="411"/>
                </a:lnTo>
                <a:lnTo>
                  <a:pt x="417" y="422"/>
                </a:lnTo>
                <a:lnTo>
                  <a:pt x="412" y="435"/>
                </a:lnTo>
                <a:lnTo>
                  <a:pt x="397" y="467"/>
                </a:lnTo>
                <a:lnTo>
                  <a:pt x="395" y="472"/>
                </a:lnTo>
                <a:lnTo>
                  <a:pt x="390" y="485"/>
                </a:lnTo>
                <a:lnTo>
                  <a:pt x="379" y="514"/>
                </a:lnTo>
                <a:lnTo>
                  <a:pt x="369" y="536"/>
                </a:lnTo>
                <a:lnTo>
                  <a:pt x="365" y="547"/>
                </a:lnTo>
                <a:lnTo>
                  <a:pt x="358" y="561"/>
                </a:lnTo>
                <a:lnTo>
                  <a:pt x="352" y="575"/>
                </a:lnTo>
                <a:lnTo>
                  <a:pt x="350" y="581"/>
                </a:lnTo>
                <a:lnTo>
                  <a:pt x="347" y="585"/>
                </a:lnTo>
                <a:lnTo>
                  <a:pt x="345" y="590"/>
                </a:lnTo>
                <a:lnTo>
                  <a:pt x="342" y="599"/>
                </a:lnTo>
                <a:lnTo>
                  <a:pt x="338" y="607"/>
                </a:lnTo>
                <a:lnTo>
                  <a:pt x="337" y="610"/>
                </a:lnTo>
                <a:lnTo>
                  <a:pt x="332" y="621"/>
                </a:lnTo>
                <a:lnTo>
                  <a:pt x="327" y="632"/>
                </a:lnTo>
                <a:lnTo>
                  <a:pt x="324" y="636"/>
                </a:lnTo>
                <a:lnTo>
                  <a:pt x="319" y="643"/>
                </a:lnTo>
                <a:lnTo>
                  <a:pt x="315" y="648"/>
                </a:lnTo>
                <a:lnTo>
                  <a:pt x="314" y="650"/>
                </a:lnTo>
                <a:lnTo>
                  <a:pt x="297" y="670"/>
                </a:lnTo>
                <a:lnTo>
                  <a:pt x="296" y="670"/>
                </a:lnTo>
                <a:lnTo>
                  <a:pt x="293" y="672"/>
                </a:lnTo>
                <a:lnTo>
                  <a:pt x="290" y="675"/>
                </a:lnTo>
                <a:lnTo>
                  <a:pt x="286" y="680"/>
                </a:lnTo>
                <a:lnTo>
                  <a:pt x="281" y="685"/>
                </a:lnTo>
                <a:lnTo>
                  <a:pt x="266" y="697"/>
                </a:lnTo>
                <a:lnTo>
                  <a:pt x="261" y="703"/>
                </a:lnTo>
                <a:lnTo>
                  <a:pt x="258" y="704"/>
                </a:lnTo>
                <a:lnTo>
                  <a:pt x="255" y="708"/>
                </a:lnTo>
                <a:lnTo>
                  <a:pt x="249" y="714"/>
                </a:lnTo>
                <a:lnTo>
                  <a:pt x="239" y="723"/>
                </a:lnTo>
                <a:lnTo>
                  <a:pt x="231" y="731"/>
                </a:lnTo>
                <a:lnTo>
                  <a:pt x="228" y="733"/>
                </a:lnTo>
                <a:lnTo>
                  <a:pt x="202" y="756"/>
                </a:lnTo>
                <a:lnTo>
                  <a:pt x="187" y="768"/>
                </a:lnTo>
                <a:lnTo>
                  <a:pt x="178" y="776"/>
                </a:lnTo>
                <a:lnTo>
                  <a:pt x="175" y="778"/>
                </a:lnTo>
                <a:lnTo>
                  <a:pt x="164" y="785"/>
                </a:lnTo>
                <a:lnTo>
                  <a:pt x="162" y="788"/>
                </a:lnTo>
                <a:lnTo>
                  <a:pt x="157" y="790"/>
                </a:lnTo>
                <a:lnTo>
                  <a:pt x="140" y="800"/>
                </a:lnTo>
                <a:lnTo>
                  <a:pt x="139" y="802"/>
                </a:lnTo>
                <a:lnTo>
                  <a:pt x="136" y="802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80E6887-7F5F-48AB-BC6F-F24B0218C612}"/>
              </a:ext>
            </a:extLst>
          </p:cNvPr>
          <p:cNvGrpSpPr/>
          <p:nvPr/>
        </p:nvGrpSpPr>
        <p:grpSpPr>
          <a:xfrm>
            <a:off x="771589" y="1643868"/>
            <a:ext cx="5032905" cy="2225267"/>
            <a:chOff x="-2996591" y="2667048"/>
            <a:chExt cx="5032905" cy="222526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C1DF6E4B-1032-419E-96AB-C2469AD6D6D9}"/>
                </a:ext>
              </a:extLst>
            </p:cNvPr>
            <p:cNvGrpSpPr/>
            <p:nvPr/>
          </p:nvGrpSpPr>
          <p:grpSpPr>
            <a:xfrm>
              <a:off x="-2996591" y="2667048"/>
              <a:ext cx="5032905" cy="2225267"/>
              <a:chOff x="-2998907" y="2668142"/>
              <a:chExt cx="5032905" cy="2225267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xmlns="" id="{68059660-B265-489A-8C38-8ECD62CCF5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1265755" y="2426343"/>
                <a:ext cx="141226" cy="654152"/>
              </a:xfrm>
              <a:custGeom>
                <a:avLst/>
                <a:gdLst>
                  <a:gd name="T0" fmla="*/ 0 w 37"/>
                  <a:gd name="T1" fmla="*/ 0 h 188"/>
                  <a:gd name="T2" fmla="*/ 1 w 37"/>
                  <a:gd name="T3" fmla="*/ 0 h 188"/>
                  <a:gd name="T4" fmla="*/ 1 w 37"/>
                  <a:gd name="T5" fmla="*/ 1 h 188"/>
                  <a:gd name="T6" fmla="*/ 6 w 37"/>
                  <a:gd name="T7" fmla="*/ 12 h 188"/>
                  <a:gd name="T8" fmla="*/ 7 w 37"/>
                  <a:gd name="T9" fmla="*/ 15 h 188"/>
                  <a:gd name="T10" fmla="*/ 7 w 37"/>
                  <a:gd name="T11" fmla="*/ 16 h 188"/>
                  <a:gd name="T12" fmla="*/ 8 w 37"/>
                  <a:gd name="T13" fmla="*/ 21 h 188"/>
                  <a:gd name="T14" fmla="*/ 10 w 37"/>
                  <a:gd name="T15" fmla="*/ 24 h 188"/>
                  <a:gd name="T16" fmla="*/ 11 w 37"/>
                  <a:gd name="T17" fmla="*/ 26 h 188"/>
                  <a:gd name="T18" fmla="*/ 11 w 37"/>
                  <a:gd name="T19" fmla="*/ 29 h 188"/>
                  <a:gd name="T20" fmla="*/ 12 w 37"/>
                  <a:gd name="T21" fmla="*/ 32 h 188"/>
                  <a:gd name="T22" fmla="*/ 12 w 37"/>
                  <a:gd name="T23" fmla="*/ 33 h 188"/>
                  <a:gd name="T24" fmla="*/ 12 w 37"/>
                  <a:gd name="T25" fmla="*/ 34 h 188"/>
                  <a:gd name="T26" fmla="*/ 12 w 37"/>
                  <a:gd name="T27" fmla="*/ 36 h 188"/>
                  <a:gd name="T28" fmla="*/ 12 w 37"/>
                  <a:gd name="T29" fmla="*/ 38 h 188"/>
                  <a:gd name="T30" fmla="*/ 12 w 37"/>
                  <a:gd name="T31" fmla="*/ 39 h 188"/>
                  <a:gd name="T32" fmla="*/ 12 w 37"/>
                  <a:gd name="T33" fmla="*/ 40 h 188"/>
                  <a:gd name="T34" fmla="*/ 12 w 37"/>
                  <a:gd name="T35" fmla="*/ 47 h 188"/>
                  <a:gd name="T36" fmla="*/ 11 w 37"/>
                  <a:gd name="T37" fmla="*/ 51 h 188"/>
                  <a:gd name="T38" fmla="*/ 11 w 37"/>
                  <a:gd name="T39" fmla="*/ 64 h 188"/>
                  <a:gd name="T40" fmla="*/ 11 w 37"/>
                  <a:gd name="T41" fmla="*/ 66 h 188"/>
                  <a:gd name="T42" fmla="*/ 10 w 37"/>
                  <a:gd name="T43" fmla="*/ 73 h 188"/>
                  <a:gd name="T44" fmla="*/ 10 w 37"/>
                  <a:gd name="T45" fmla="*/ 75 h 188"/>
                  <a:gd name="T46" fmla="*/ 10 w 37"/>
                  <a:gd name="T47" fmla="*/ 80 h 188"/>
                  <a:gd name="T48" fmla="*/ 11 w 37"/>
                  <a:gd name="T49" fmla="*/ 91 h 188"/>
                  <a:gd name="T50" fmla="*/ 11 w 37"/>
                  <a:gd name="T51" fmla="*/ 92 h 188"/>
                  <a:gd name="T52" fmla="*/ 11 w 37"/>
                  <a:gd name="T53" fmla="*/ 100 h 188"/>
                  <a:gd name="T54" fmla="*/ 11 w 37"/>
                  <a:gd name="T55" fmla="*/ 104 h 188"/>
                  <a:gd name="T56" fmla="*/ 11 w 37"/>
                  <a:gd name="T57" fmla="*/ 106 h 188"/>
                  <a:gd name="T58" fmla="*/ 11 w 37"/>
                  <a:gd name="T59" fmla="*/ 107 h 188"/>
                  <a:gd name="T60" fmla="*/ 11 w 37"/>
                  <a:gd name="T61" fmla="*/ 110 h 188"/>
                  <a:gd name="T62" fmla="*/ 11 w 37"/>
                  <a:gd name="T63" fmla="*/ 111 h 188"/>
                  <a:gd name="T64" fmla="*/ 11 w 37"/>
                  <a:gd name="T65" fmla="*/ 113 h 188"/>
                  <a:gd name="T66" fmla="*/ 11 w 37"/>
                  <a:gd name="T67" fmla="*/ 114 h 188"/>
                  <a:gd name="T68" fmla="*/ 11 w 37"/>
                  <a:gd name="T69" fmla="*/ 117 h 188"/>
                  <a:gd name="T70" fmla="*/ 12 w 37"/>
                  <a:gd name="T71" fmla="*/ 120 h 188"/>
                  <a:gd name="T72" fmla="*/ 14 w 37"/>
                  <a:gd name="T73" fmla="*/ 132 h 188"/>
                  <a:gd name="T74" fmla="*/ 14 w 37"/>
                  <a:gd name="T75" fmla="*/ 133 h 188"/>
                  <a:gd name="T76" fmla="*/ 15 w 37"/>
                  <a:gd name="T77" fmla="*/ 136 h 188"/>
                  <a:gd name="T78" fmla="*/ 25 w 37"/>
                  <a:gd name="T79" fmla="*/ 157 h 188"/>
                  <a:gd name="T80" fmla="*/ 34 w 37"/>
                  <a:gd name="T81" fmla="*/ 179 h 188"/>
                  <a:gd name="T82" fmla="*/ 35 w 37"/>
                  <a:gd name="T83" fmla="*/ 182 h 188"/>
                  <a:gd name="T84" fmla="*/ 37 w 37"/>
                  <a:gd name="T85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7" h="188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6" y="12"/>
                    </a:lnTo>
                    <a:lnTo>
                      <a:pt x="7" y="15"/>
                    </a:lnTo>
                    <a:lnTo>
                      <a:pt x="7" y="16"/>
                    </a:lnTo>
                    <a:lnTo>
                      <a:pt x="8" y="21"/>
                    </a:lnTo>
                    <a:lnTo>
                      <a:pt x="10" y="24"/>
                    </a:lnTo>
                    <a:lnTo>
                      <a:pt x="11" y="26"/>
                    </a:lnTo>
                    <a:lnTo>
                      <a:pt x="11" y="29"/>
                    </a:lnTo>
                    <a:lnTo>
                      <a:pt x="12" y="32"/>
                    </a:lnTo>
                    <a:lnTo>
                      <a:pt x="12" y="33"/>
                    </a:lnTo>
                    <a:lnTo>
                      <a:pt x="12" y="34"/>
                    </a:lnTo>
                    <a:lnTo>
                      <a:pt x="12" y="36"/>
                    </a:lnTo>
                    <a:lnTo>
                      <a:pt x="12" y="38"/>
                    </a:lnTo>
                    <a:lnTo>
                      <a:pt x="12" y="39"/>
                    </a:lnTo>
                    <a:lnTo>
                      <a:pt x="12" y="40"/>
                    </a:lnTo>
                    <a:lnTo>
                      <a:pt x="12" y="47"/>
                    </a:lnTo>
                    <a:lnTo>
                      <a:pt x="11" y="51"/>
                    </a:lnTo>
                    <a:lnTo>
                      <a:pt x="11" y="64"/>
                    </a:lnTo>
                    <a:lnTo>
                      <a:pt x="11" y="66"/>
                    </a:lnTo>
                    <a:lnTo>
                      <a:pt x="10" y="73"/>
                    </a:lnTo>
                    <a:lnTo>
                      <a:pt x="10" y="75"/>
                    </a:lnTo>
                    <a:lnTo>
                      <a:pt x="10" y="80"/>
                    </a:lnTo>
                    <a:lnTo>
                      <a:pt x="11" y="91"/>
                    </a:lnTo>
                    <a:lnTo>
                      <a:pt x="11" y="92"/>
                    </a:lnTo>
                    <a:lnTo>
                      <a:pt x="11" y="100"/>
                    </a:lnTo>
                    <a:lnTo>
                      <a:pt x="11" y="104"/>
                    </a:lnTo>
                    <a:lnTo>
                      <a:pt x="11" y="106"/>
                    </a:lnTo>
                    <a:lnTo>
                      <a:pt x="11" y="107"/>
                    </a:lnTo>
                    <a:lnTo>
                      <a:pt x="11" y="110"/>
                    </a:lnTo>
                    <a:lnTo>
                      <a:pt x="11" y="111"/>
                    </a:lnTo>
                    <a:lnTo>
                      <a:pt x="11" y="113"/>
                    </a:lnTo>
                    <a:lnTo>
                      <a:pt x="11" y="114"/>
                    </a:lnTo>
                    <a:lnTo>
                      <a:pt x="11" y="117"/>
                    </a:lnTo>
                    <a:lnTo>
                      <a:pt x="12" y="120"/>
                    </a:lnTo>
                    <a:lnTo>
                      <a:pt x="14" y="132"/>
                    </a:lnTo>
                    <a:lnTo>
                      <a:pt x="14" y="133"/>
                    </a:lnTo>
                    <a:lnTo>
                      <a:pt x="15" y="136"/>
                    </a:lnTo>
                    <a:lnTo>
                      <a:pt x="25" y="157"/>
                    </a:lnTo>
                    <a:lnTo>
                      <a:pt x="34" y="179"/>
                    </a:lnTo>
                    <a:lnTo>
                      <a:pt x="35" y="182"/>
                    </a:lnTo>
                    <a:lnTo>
                      <a:pt x="37" y="188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xmlns="" id="{26882121-724B-415D-BFA6-37ABDEC680C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2588912" y="2838514"/>
                <a:ext cx="328255" cy="1148246"/>
              </a:xfrm>
              <a:custGeom>
                <a:avLst/>
                <a:gdLst>
                  <a:gd name="T0" fmla="*/ 0 w 86"/>
                  <a:gd name="T1" fmla="*/ 0 h 330"/>
                  <a:gd name="T2" fmla="*/ 0 w 86"/>
                  <a:gd name="T3" fmla="*/ 1 h 330"/>
                  <a:gd name="T4" fmla="*/ 2 w 86"/>
                  <a:gd name="T5" fmla="*/ 6 h 330"/>
                  <a:gd name="T6" fmla="*/ 2 w 86"/>
                  <a:gd name="T7" fmla="*/ 8 h 330"/>
                  <a:gd name="T8" fmla="*/ 2 w 86"/>
                  <a:gd name="T9" fmla="*/ 10 h 330"/>
                  <a:gd name="T10" fmla="*/ 4 w 86"/>
                  <a:gd name="T11" fmla="*/ 19 h 330"/>
                  <a:gd name="T12" fmla="*/ 6 w 86"/>
                  <a:gd name="T13" fmla="*/ 26 h 330"/>
                  <a:gd name="T14" fmla="*/ 6 w 86"/>
                  <a:gd name="T15" fmla="*/ 27 h 330"/>
                  <a:gd name="T16" fmla="*/ 7 w 86"/>
                  <a:gd name="T17" fmla="*/ 29 h 330"/>
                  <a:gd name="T18" fmla="*/ 8 w 86"/>
                  <a:gd name="T19" fmla="*/ 36 h 330"/>
                  <a:gd name="T20" fmla="*/ 8 w 86"/>
                  <a:gd name="T21" fmla="*/ 37 h 330"/>
                  <a:gd name="T22" fmla="*/ 9 w 86"/>
                  <a:gd name="T23" fmla="*/ 42 h 330"/>
                  <a:gd name="T24" fmla="*/ 9 w 86"/>
                  <a:gd name="T25" fmla="*/ 47 h 330"/>
                  <a:gd name="T26" fmla="*/ 9 w 86"/>
                  <a:gd name="T27" fmla="*/ 48 h 330"/>
                  <a:gd name="T28" fmla="*/ 9 w 86"/>
                  <a:gd name="T29" fmla="*/ 50 h 330"/>
                  <a:gd name="T30" fmla="*/ 10 w 86"/>
                  <a:gd name="T31" fmla="*/ 63 h 330"/>
                  <a:gd name="T32" fmla="*/ 10 w 86"/>
                  <a:gd name="T33" fmla="*/ 64 h 330"/>
                  <a:gd name="T34" fmla="*/ 10 w 86"/>
                  <a:gd name="T35" fmla="*/ 66 h 330"/>
                  <a:gd name="T36" fmla="*/ 11 w 86"/>
                  <a:gd name="T37" fmla="*/ 71 h 330"/>
                  <a:gd name="T38" fmla="*/ 17 w 86"/>
                  <a:gd name="T39" fmla="*/ 87 h 330"/>
                  <a:gd name="T40" fmla="*/ 18 w 86"/>
                  <a:gd name="T41" fmla="*/ 94 h 330"/>
                  <a:gd name="T42" fmla="*/ 19 w 86"/>
                  <a:gd name="T43" fmla="*/ 95 h 330"/>
                  <a:gd name="T44" fmla="*/ 21 w 86"/>
                  <a:gd name="T45" fmla="*/ 102 h 330"/>
                  <a:gd name="T46" fmla="*/ 22 w 86"/>
                  <a:gd name="T47" fmla="*/ 111 h 330"/>
                  <a:gd name="T48" fmla="*/ 24 w 86"/>
                  <a:gd name="T49" fmla="*/ 125 h 330"/>
                  <a:gd name="T50" fmla="*/ 24 w 86"/>
                  <a:gd name="T51" fmla="*/ 126 h 330"/>
                  <a:gd name="T52" fmla="*/ 24 w 86"/>
                  <a:gd name="T53" fmla="*/ 130 h 330"/>
                  <a:gd name="T54" fmla="*/ 25 w 86"/>
                  <a:gd name="T55" fmla="*/ 132 h 330"/>
                  <a:gd name="T56" fmla="*/ 28 w 86"/>
                  <a:gd name="T57" fmla="*/ 138 h 330"/>
                  <a:gd name="T58" fmla="*/ 29 w 86"/>
                  <a:gd name="T59" fmla="*/ 141 h 330"/>
                  <a:gd name="T60" fmla="*/ 29 w 86"/>
                  <a:gd name="T61" fmla="*/ 143 h 330"/>
                  <a:gd name="T62" fmla="*/ 31 w 86"/>
                  <a:gd name="T63" fmla="*/ 148 h 330"/>
                  <a:gd name="T64" fmla="*/ 33 w 86"/>
                  <a:gd name="T65" fmla="*/ 158 h 330"/>
                  <a:gd name="T66" fmla="*/ 37 w 86"/>
                  <a:gd name="T67" fmla="*/ 167 h 330"/>
                  <a:gd name="T68" fmla="*/ 37 w 86"/>
                  <a:gd name="T69" fmla="*/ 169 h 330"/>
                  <a:gd name="T70" fmla="*/ 38 w 86"/>
                  <a:gd name="T71" fmla="*/ 172 h 330"/>
                  <a:gd name="T72" fmla="*/ 38 w 86"/>
                  <a:gd name="T73" fmla="*/ 173 h 330"/>
                  <a:gd name="T74" fmla="*/ 38 w 86"/>
                  <a:gd name="T75" fmla="*/ 175 h 330"/>
                  <a:gd name="T76" fmla="*/ 38 w 86"/>
                  <a:gd name="T77" fmla="*/ 176 h 330"/>
                  <a:gd name="T78" fmla="*/ 40 w 86"/>
                  <a:gd name="T79" fmla="*/ 183 h 330"/>
                  <a:gd name="T80" fmla="*/ 41 w 86"/>
                  <a:gd name="T81" fmla="*/ 187 h 330"/>
                  <a:gd name="T82" fmla="*/ 45 w 86"/>
                  <a:gd name="T83" fmla="*/ 197 h 330"/>
                  <a:gd name="T84" fmla="*/ 46 w 86"/>
                  <a:gd name="T85" fmla="*/ 203 h 330"/>
                  <a:gd name="T86" fmla="*/ 48 w 86"/>
                  <a:gd name="T87" fmla="*/ 210 h 330"/>
                  <a:gd name="T88" fmla="*/ 51 w 86"/>
                  <a:gd name="T89" fmla="*/ 218 h 330"/>
                  <a:gd name="T90" fmla="*/ 52 w 86"/>
                  <a:gd name="T91" fmla="*/ 220 h 330"/>
                  <a:gd name="T92" fmla="*/ 55 w 86"/>
                  <a:gd name="T93" fmla="*/ 230 h 330"/>
                  <a:gd name="T94" fmla="*/ 56 w 86"/>
                  <a:gd name="T95" fmla="*/ 236 h 330"/>
                  <a:gd name="T96" fmla="*/ 59 w 86"/>
                  <a:gd name="T97" fmla="*/ 242 h 330"/>
                  <a:gd name="T98" fmla="*/ 62 w 86"/>
                  <a:gd name="T99" fmla="*/ 251 h 330"/>
                  <a:gd name="T100" fmla="*/ 64 w 86"/>
                  <a:gd name="T101" fmla="*/ 259 h 330"/>
                  <a:gd name="T102" fmla="*/ 64 w 86"/>
                  <a:gd name="T103" fmla="*/ 262 h 330"/>
                  <a:gd name="T104" fmla="*/ 69 w 86"/>
                  <a:gd name="T105" fmla="*/ 274 h 330"/>
                  <a:gd name="T106" fmla="*/ 74 w 86"/>
                  <a:gd name="T107" fmla="*/ 289 h 330"/>
                  <a:gd name="T108" fmla="*/ 76 w 86"/>
                  <a:gd name="T109" fmla="*/ 294 h 330"/>
                  <a:gd name="T110" fmla="*/ 78 w 86"/>
                  <a:gd name="T111" fmla="*/ 303 h 330"/>
                  <a:gd name="T112" fmla="*/ 82 w 86"/>
                  <a:gd name="T113" fmla="*/ 314 h 330"/>
                  <a:gd name="T114" fmla="*/ 84 w 86"/>
                  <a:gd name="T115" fmla="*/ 322 h 330"/>
                  <a:gd name="T116" fmla="*/ 86 w 86"/>
                  <a:gd name="T117" fmla="*/ 33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6" h="330">
                    <a:moveTo>
                      <a:pt x="0" y="0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4" y="19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7" y="29"/>
                    </a:lnTo>
                    <a:lnTo>
                      <a:pt x="8" y="36"/>
                    </a:lnTo>
                    <a:lnTo>
                      <a:pt x="8" y="37"/>
                    </a:lnTo>
                    <a:lnTo>
                      <a:pt x="9" y="42"/>
                    </a:lnTo>
                    <a:lnTo>
                      <a:pt x="9" y="47"/>
                    </a:lnTo>
                    <a:lnTo>
                      <a:pt x="9" y="48"/>
                    </a:lnTo>
                    <a:lnTo>
                      <a:pt x="9" y="50"/>
                    </a:lnTo>
                    <a:lnTo>
                      <a:pt x="10" y="63"/>
                    </a:lnTo>
                    <a:lnTo>
                      <a:pt x="10" y="64"/>
                    </a:lnTo>
                    <a:lnTo>
                      <a:pt x="10" y="66"/>
                    </a:lnTo>
                    <a:lnTo>
                      <a:pt x="11" y="71"/>
                    </a:lnTo>
                    <a:lnTo>
                      <a:pt x="17" y="87"/>
                    </a:lnTo>
                    <a:lnTo>
                      <a:pt x="18" y="94"/>
                    </a:lnTo>
                    <a:lnTo>
                      <a:pt x="19" y="95"/>
                    </a:lnTo>
                    <a:lnTo>
                      <a:pt x="21" y="102"/>
                    </a:lnTo>
                    <a:lnTo>
                      <a:pt x="22" y="111"/>
                    </a:lnTo>
                    <a:lnTo>
                      <a:pt x="24" y="125"/>
                    </a:lnTo>
                    <a:lnTo>
                      <a:pt x="24" y="126"/>
                    </a:lnTo>
                    <a:lnTo>
                      <a:pt x="24" y="130"/>
                    </a:lnTo>
                    <a:lnTo>
                      <a:pt x="25" y="132"/>
                    </a:lnTo>
                    <a:lnTo>
                      <a:pt x="28" y="138"/>
                    </a:lnTo>
                    <a:lnTo>
                      <a:pt x="29" y="141"/>
                    </a:lnTo>
                    <a:lnTo>
                      <a:pt x="29" y="143"/>
                    </a:lnTo>
                    <a:lnTo>
                      <a:pt x="31" y="148"/>
                    </a:lnTo>
                    <a:lnTo>
                      <a:pt x="33" y="158"/>
                    </a:lnTo>
                    <a:lnTo>
                      <a:pt x="37" y="167"/>
                    </a:lnTo>
                    <a:lnTo>
                      <a:pt x="37" y="169"/>
                    </a:lnTo>
                    <a:lnTo>
                      <a:pt x="38" y="172"/>
                    </a:lnTo>
                    <a:lnTo>
                      <a:pt x="38" y="173"/>
                    </a:lnTo>
                    <a:lnTo>
                      <a:pt x="38" y="175"/>
                    </a:lnTo>
                    <a:lnTo>
                      <a:pt x="38" y="176"/>
                    </a:lnTo>
                    <a:lnTo>
                      <a:pt x="40" y="183"/>
                    </a:lnTo>
                    <a:lnTo>
                      <a:pt x="41" y="187"/>
                    </a:lnTo>
                    <a:lnTo>
                      <a:pt x="45" y="197"/>
                    </a:lnTo>
                    <a:lnTo>
                      <a:pt x="46" y="203"/>
                    </a:lnTo>
                    <a:lnTo>
                      <a:pt x="48" y="210"/>
                    </a:lnTo>
                    <a:lnTo>
                      <a:pt x="51" y="218"/>
                    </a:lnTo>
                    <a:lnTo>
                      <a:pt x="52" y="220"/>
                    </a:lnTo>
                    <a:lnTo>
                      <a:pt x="55" y="230"/>
                    </a:lnTo>
                    <a:lnTo>
                      <a:pt x="56" y="236"/>
                    </a:lnTo>
                    <a:lnTo>
                      <a:pt x="59" y="242"/>
                    </a:lnTo>
                    <a:lnTo>
                      <a:pt x="62" y="251"/>
                    </a:lnTo>
                    <a:lnTo>
                      <a:pt x="64" y="259"/>
                    </a:lnTo>
                    <a:lnTo>
                      <a:pt x="64" y="262"/>
                    </a:lnTo>
                    <a:lnTo>
                      <a:pt x="69" y="274"/>
                    </a:lnTo>
                    <a:lnTo>
                      <a:pt x="74" y="289"/>
                    </a:lnTo>
                    <a:lnTo>
                      <a:pt x="76" y="294"/>
                    </a:lnTo>
                    <a:lnTo>
                      <a:pt x="78" y="303"/>
                    </a:lnTo>
                    <a:lnTo>
                      <a:pt x="82" y="314"/>
                    </a:lnTo>
                    <a:lnTo>
                      <a:pt x="84" y="322"/>
                    </a:lnTo>
                    <a:lnTo>
                      <a:pt x="86" y="330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xmlns="" id="{9DB23B7A-51D5-4BAF-92B0-06865BBF2D70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1852643" y="2710819"/>
                <a:ext cx="2225267" cy="2139914"/>
              </a:xfrm>
              <a:custGeom>
                <a:avLst/>
                <a:gdLst>
                  <a:gd name="T0" fmla="*/ 581 w 583"/>
                  <a:gd name="T1" fmla="*/ 608 h 615"/>
                  <a:gd name="T2" fmla="*/ 574 w 583"/>
                  <a:gd name="T3" fmla="*/ 592 h 615"/>
                  <a:gd name="T4" fmla="*/ 566 w 583"/>
                  <a:gd name="T5" fmla="*/ 578 h 615"/>
                  <a:gd name="T6" fmla="*/ 549 w 583"/>
                  <a:gd name="T7" fmla="*/ 554 h 615"/>
                  <a:gd name="T8" fmla="*/ 542 w 583"/>
                  <a:gd name="T9" fmla="*/ 537 h 615"/>
                  <a:gd name="T10" fmla="*/ 541 w 583"/>
                  <a:gd name="T11" fmla="*/ 530 h 615"/>
                  <a:gd name="T12" fmla="*/ 537 w 583"/>
                  <a:gd name="T13" fmla="*/ 517 h 615"/>
                  <a:gd name="T14" fmla="*/ 531 w 583"/>
                  <a:gd name="T15" fmla="*/ 494 h 615"/>
                  <a:gd name="T16" fmla="*/ 527 w 583"/>
                  <a:gd name="T17" fmla="*/ 479 h 615"/>
                  <a:gd name="T18" fmla="*/ 523 w 583"/>
                  <a:gd name="T19" fmla="*/ 470 h 615"/>
                  <a:gd name="T20" fmla="*/ 516 w 583"/>
                  <a:gd name="T21" fmla="*/ 452 h 615"/>
                  <a:gd name="T22" fmla="*/ 509 w 583"/>
                  <a:gd name="T23" fmla="*/ 442 h 615"/>
                  <a:gd name="T24" fmla="*/ 505 w 583"/>
                  <a:gd name="T25" fmla="*/ 434 h 615"/>
                  <a:gd name="T26" fmla="*/ 497 w 583"/>
                  <a:gd name="T27" fmla="*/ 419 h 615"/>
                  <a:gd name="T28" fmla="*/ 492 w 583"/>
                  <a:gd name="T29" fmla="*/ 412 h 615"/>
                  <a:gd name="T30" fmla="*/ 482 w 583"/>
                  <a:gd name="T31" fmla="*/ 395 h 615"/>
                  <a:gd name="T32" fmla="*/ 475 w 583"/>
                  <a:gd name="T33" fmla="*/ 387 h 615"/>
                  <a:gd name="T34" fmla="*/ 460 w 583"/>
                  <a:gd name="T35" fmla="*/ 377 h 615"/>
                  <a:gd name="T36" fmla="*/ 454 w 583"/>
                  <a:gd name="T37" fmla="*/ 371 h 615"/>
                  <a:gd name="T38" fmla="*/ 451 w 583"/>
                  <a:gd name="T39" fmla="*/ 368 h 615"/>
                  <a:gd name="T40" fmla="*/ 448 w 583"/>
                  <a:gd name="T41" fmla="*/ 368 h 615"/>
                  <a:gd name="T42" fmla="*/ 410 w 583"/>
                  <a:gd name="T43" fmla="*/ 335 h 615"/>
                  <a:gd name="T44" fmla="*/ 399 w 583"/>
                  <a:gd name="T45" fmla="*/ 326 h 615"/>
                  <a:gd name="T46" fmla="*/ 384 w 583"/>
                  <a:gd name="T47" fmla="*/ 312 h 615"/>
                  <a:gd name="T48" fmla="*/ 378 w 583"/>
                  <a:gd name="T49" fmla="*/ 304 h 615"/>
                  <a:gd name="T50" fmla="*/ 363 w 583"/>
                  <a:gd name="T51" fmla="*/ 290 h 615"/>
                  <a:gd name="T52" fmla="*/ 347 w 583"/>
                  <a:gd name="T53" fmla="*/ 272 h 615"/>
                  <a:gd name="T54" fmla="*/ 338 w 583"/>
                  <a:gd name="T55" fmla="*/ 257 h 615"/>
                  <a:gd name="T56" fmla="*/ 325 w 583"/>
                  <a:gd name="T57" fmla="*/ 231 h 615"/>
                  <a:gd name="T58" fmla="*/ 315 w 583"/>
                  <a:gd name="T59" fmla="*/ 212 h 615"/>
                  <a:gd name="T60" fmla="*/ 292 w 583"/>
                  <a:gd name="T61" fmla="*/ 197 h 615"/>
                  <a:gd name="T62" fmla="*/ 281 w 583"/>
                  <a:gd name="T63" fmla="*/ 192 h 615"/>
                  <a:gd name="T64" fmla="*/ 278 w 583"/>
                  <a:gd name="T65" fmla="*/ 188 h 615"/>
                  <a:gd name="T66" fmla="*/ 267 w 583"/>
                  <a:gd name="T67" fmla="*/ 178 h 615"/>
                  <a:gd name="T68" fmla="*/ 248 w 583"/>
                  <a:gd name="T69" fmla="*/ 157 h 615"/>
                  <a:gd name="T70" fmla="*/ 227 w 583"/>
                  <a:gd name="T71" fmla="*/ 135 h 615"/>
                  <a:gd name="T72" fmla="*/ 220 w 583"/>
                  <a:gd name="T73" fmla="*/ 128 h 615"/>
                  <a:gd name="T74" fmla="*/ 207 w 583"/>
                  <a:gd name="T75" fmla="*/ 116 h 615"/>
                  <a:gd name="T76" fmla="*/ 197 w 583"/>
                  <a:gd name="T77" fmla="*/ 107 h 615"/>
                  <a:gd name="T78" fmla="*/ 185 w 583"/>
                  <a:gd name="T79" fmla="*/ 101 h 615"/>
                  <a:gd name="T80" fmla="*/ 183 w 583"/>
                  <a:gd name="T81" fmla="*/ 95 h 615"/>
                  <a:gd name="T82" fmla="*/ 181 w 583"/>
                  <a:gd name="T83" fmla="*/ 87 h 615"/>
                  <a:gd name="T84" fmla="*/ 180 w 583"/>
                  <a:gd name="T85" fmla="*/ 80 h 615"/>
                  <a:gd name="T86" fmla="*/ 176 w 583"/>
                  <a:gd name="T87" fmla="*/ 72 h 615"/>
                  <a:gd name="T88" fmla="*/ 174 w 583"/>
                  <a:gd name="T89" fmla="*/ 67 h 615"/>
                  <a:gd name="T90" fmla="*/ 164 w 583"/>
                  <a:gd name="T91" fmla="*/ 54 h 615"/>
                  <a:gd name="T92" fmla="*/ 152 w 583"/>
                  <a:gd name="T93" fmla="*/ 46 h 615"/>
                  <a:gd name="T94" fmla="*/ 129 w 583"/>
                  <a:gd name="T95" fmla="*/ 28 h 615"/>
                  <a:gd name="T96" fmla="*/ 104 w 583"/>
                  <a:gd name="T97" fmla="*/ 8 h 615"/>
                  <a:gd name="T98" fmla="*/ 101 w 583"/>
                  <a:gd name="T99" fmla="*/ 6 h 615"/>
                  <a:gd name="T100" fmla="*/ 96 w 583"/>
                  <a:gd name="T101" fmla="*/ 2 h 615"/>
                  <a:gd name="T102" fmla="*/ 92 w 583"/>
                  <a:gd name="T103" fmla="*/ 0 h 615"/>
                  <a:gd name="T104" fmla="*/ 82 w 583"/>
                  <a:gd name="T105" fmla="*/ 7 h 615"/>
                  <a:gd name="T106" fmla="*/ 79 w 583"/>
                  <a:gd name="T107" fmla="*/ 9 h 615"/>
                  <a:gd name="T108" fmla="*/ 75 w 583"/>
                  <a:gd name="T109" fmla="*/ 11 h 615"/>
                  <a:gd name="T110" fmla="*/ 61 w 583"/>
                  <a:gd name="T111" fmla="*/ 17 h 615"/>
                  <a:gd name="T112" fmla="*/ 47 w 583"/>
                  <a:gd name="T113" fmla="*/ 23 h 615"/>
                  <a:gd name="T114" fmla="*/ 32 w 583"/>
                  <a:gd name="T115" fmla="*/ 28 h 615"/>
                  <a:gd name="T116" fmla="*/ 19 w 583"/>
                  <a:gd name="T117" fmla="*/ 31 h 615"/>
                  <a:gd name="T118" fmla="*/ 14 w 583"/>
                  <a:gd name="T119" fmla="*/ 32 h 615"/>
                  <a:gd name="T120" fmla="*/ 1 w 583"/>
                  <a:gd name="T121" fmla="*/ 35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3" h="615">
                    <a:moveTo>
                      <a:pt x="583" y="615"/>
                    </a:moveTo>
                    <a:lnTo>
                      <a:pt x="582" y="611"/>
                    </a:lnTo>
                    <a:lnTo>
                      <a:pt x="581" y="608"/>
                    </a:lnTo>
                    <a:lnTo>
                      <a:pt x="577" y="601"/>
                    </a:lnTo>
                    <a:lnTo>
                      <a:pt x="574" y="593"/>
                    </a:lnTo>
                    <a:lnTo>
                      <a:pt x="574" y="592"/>
                    </a:lnTo>
                    <a:lnTo>
                      <a:pt x="570" y="586"/>
                    </a:lnTo>
                    <a:lnTo>
                      <a:pt x="569" y="585"/>
                    </a:lnTo>
                    <a:lnTo>
                      <a:pt x="566" y="578"/>
                    </a:lnTo>
                    <a:lnTo>
                      <a:pt x="554" y="563"/>
                    </a:lnTo>
                    <a:lnTo>
                      <a:pt x="550" y="555"/>
                    </a:lnTo>
                    <a:lnTo>
                      <a:pt x="549" y="554"/>
                    </a:lnTo>
                    <a:lnTo>
                      <a:pt x="547" y="553"/>
                    </a:lnTo>
                    <a:lnTo>
                      <a:pt x="545" y="545"/>
                    </a:lnTo>
                    <a:lnTo>
                      <a:pt x="542" y="537"/>
                    </a:lnTo>
                    <a:lnTo>
                      <a:pt x="542" y="535"/>
                    </a:lnTo>
                    <a:lnTo>
                      <a:pt x="542" y="535"/>
                    </a:lnTo>
                    <a:lnTo>
                      <a:pt x="541" y="530"/>
                    </a:lnTo>
                    <a:lnTo>
                      <a:pt x="538" y="524"/>
                    </a:lnTo>
                    <a:lnTo>
                      <a:pt x="538" y="519"/>
                    </a:lnTo>
                    <a:lnTo>
                      <a:pt x="537" y="517"/>
                    </a:lnTo>
                    <a:lnTo>
                      <a:pt x="536" y="513"/>
                    </a:lnTo>
                    <a:lnTo>
                      <a:pt x="535" y="507"/>
                    </a:lnTo>
                    <a:lnTo>
                      <a:pt x="531" y="494"/>
                    </a:lnTo>
                    <a:lnTo>
                      <a:pt x="529" y="485"/>
                    </a:lnTo>
                    <a:lnTo>
                      <a:pt x="528" y="480"/>
                    </a:lnTo>
                    <a:lnTo>
                      <a:pt x="527" y="479"/>
                    </a:lnTo>
                    <a:lnTo>
                      <a:pt x="524" y="474"/>
                    </a:lnTo>
                    <a:lnTo>
                      <a:pt x="524" y="472"/>
                    </a:lnTo>
                    <a:lnTo>
                      <a:pt x="523" y="470"/>
                    </a:lnTo>
                    <a:lnTo>
                      <a:pt x="522" y="465"/>
                    </a:lnTo>
                    <a:lnTo>
                      <a:pt x="519" y="457"/>
                    </a:lnTo>
                    <a:lnTo>
                      <a:pt x="516" y="452"/>
                    </a:lnTo>
                    <a:lnTo>
                      <a:pt x="515" y="451"/>
                    </a:lnTo>
                    <a:lnTo>
                      <a:pt x="514" y="449"/>
                    </a:lnTo>
                    <a:lnTo>
                      <a:pt x="509" y="442"/>
                    </a:lnTo>
                    <a:lnTo>
                      <a:pt x="508" y="438"/>
                    </a:lnTo>
                    <a:lnTo>
                      <a:pt x="506" y="435"/>
                    </a:lnTo>
                    <a:lnTo>
                      <a:pt x="505" y="434"/>
                    </a:lnTo>
                    <a:lnTo>
                      <a:pt x="498" y="421"/>
                    </a:lnTo>
                    <a:lnTo>
                      <a:pt x="498" y="420"/>
                    </a:lnTo>
                    <a:lnTo>
                      <a:pt x="497" y="419"/>
                    </a:lnTo>
                    <a:lnTo>
                      <a:pt x="494" y="416"/>
                    </a:lnTo>
                    <a:lnTo>
                      <a:pt x="493" y="413"/>
                    </a:lnTo>
                    <a:lnTo>
                      <a:pt x="492" y="412"/>
                    </a:lnTo>
                    <a:lnTo>
                      <a:pt x="487" y="405"/>
                    </a:lnTo>
                    <a:lnTo>
                      <a:pt x="483" y="398"/>
                    </a:lnTo>
                    <a:lnTo>
                      <a:pt x="482" y="395"/>
                    </a:lnTo>
                    <a:lnTo>
                      <a:pt x="478" y="391"/>
                    </a:lnTo>
                    <a:lnTo>
                      <a:pt x="477" y="390"/>
                    </a:lnTo>
                    <a:lnTo>
                      <a:pt x="475" y="387"/>
                    </a:lnTo>
                    <a:lnTo>
                      <a:pt x="471" y="385"/>
                    </a:lnTo>
                    <a:lnTo>
                      <a:pt x="467" y="382"/>
                    </a:lnTo>
                    <a:lnTo>
                      <a:pt x="460" y="377"/>
                    </a:lnTo>
                    <a:lnTo>
                      <a:pt x="456" y="373"/>
                    </a:lnTo>
                    <a:lnTo>
                      <a:pt x="454" y="372"/>
                    </a:lnTo>
                    <a:lnTo>
                      <a:pt x="454" y="371"/>
                    </a:lnTo>
                    <a:lnTo>
                      <a:pt x="453" y="371"/>
                    </a:lnTo>
                    <a:lnTo>
                      <a:pt x="452" y="370"/>
                    </a:lnTo>
                    <a:lnTo>
                      <a:pt x="451" y="368"/>
                    </a:lnTo>
                    <a:lnTo>
                      <a:pt x="449" y="368"/>
                    </a:lnTo>
                    <a:lnTo>
                      <a:pt x="449" y="368"/>
                    </a:lnTo>
                    <a:lnTo>
                      <a:pt x="448" y="368"/>
                    </a:lnTo>
                    <a:lnTo>
                      <a:pt x="448" y="368"/>
                    </a:lnTo>
                    <a:lnTo>
                      <a:pt x="434" y="355"/>
                    </a:lnTo>
                    <a:lnTo>
                      <a:pt x="410" y="335"/>
                    </a:lnTo>
                    <a:lnTo>
                      <a:pt x="409" y="334"/>
                    </a:lnTo>
                    <a:lnTo>
                      <a:pt x="402" y="330"/>
                    </a:lnTo>
                    <a:lnTo>
                      <a:pt x="399" y="326"/>
                    </a:lnTo>
                    <a:lnTo>
                      <a:pt x="392" y="320"/>
                    </a:lnTo>
                    <a:lnTo>
                      <a:pt x="386" y="315"/>
                    </a:lnTo>
                    <a:lnTo>
                      <a:pt x="384" y="312"/>
                    </a:lnTo>
                    <a:lnTo>
                      <a:pt x="383" y="310"/>
                    </a:lnTo>
                    <a:lnTo>
                      <a:pt x="379" y="305"/>
                    </a:lnTo>
                    <a:lnTo>
                      <a:pt x="378" y="304"/>
                    </a:lnTo>
                    <a:lnTo>
                      <a:pt x="373" y="299"/>
                    </a:lnTo>
                    <a:lnTo>
                      <a:pt x="370" y="296"/>
                    </a:lnTo>
                    <a:lnTo>
                      <a:pt x="363" y="290"/>
                    </a:lnTo>
                    <a:lnTo>
                      <a:pt x="360" y="286"/>
                    </a:lnTo>
                    <a:lnTo>
                      <a:pt x="355" y="280"/>
                    </a:lnTo>
                    <a:lnTo>
                      <a:pt x="347" y="272"/>
                    </a:lnTo>
                    <a:lnTo>
                      <a:pt x="342" y="265"/>
                    </a:lnTo>
                    <a:lnTo>
                      <a:pt x="341" y="264"/>
                    </a:lnTo>
                    <a:lnTo>
                      <a:pt x="338" y="257"/>
                    </a:lnTo>
                    <a:lnTo>
                      <a:pt x="334" y="250"/>
                    </a:lnTo>
                    <a:lnTo>
                      <a:pt x="330" y="242"/>
                    </a:lnTo>
                    <a:lnTo>
                      <a:pt x="325" y="231"/>
                    </a:lnTo>
                    <a:lnTo>
                      <a:pt x="317" y="216"/>
                    </a:lnTo>
                    <a:lnTo>
                      <a:pt x="316" y="214"/>
                    </a:lnTo>
                    <a:lnTo>
                      <a:pt x="315" y="212"/>
                    </a:lnTo>
                    <a:lnTo>
                      <a:pt x="309" y="205"/>
                    </a:lnTo>
                    <a:lnTo>
                      <a:pt x="305" y="203"/>
                    </a:lnTo>
                    <a:lnTo>
                      <a:pt x="292" y="197"/>
                    </a:lnTo>
                    <a:lnTo>
                      <a:pt x="287" y="194"/>
                    </a:lnTo>
                    <a:lnTo>
                      <a:pt x="285" y="193"/>
                    </a:lnTo>
                    <a:lnTo>
                      <a:pt x="281" y="192"/>
                    </a:lnTo>
                    <a:lnTo>
                      <a:pt x="279" y="190"/>
                    </a:lnTo>
                    <a:lnTo>
                      <a:pt x="278" y="190"/>
                    </a:lnTo>
                    <a:lnTo>
                      <a:pt x="278" y="188"/>
                    </a:lnTo>
                    <a:lnTo>
                      <a:pt x="275" y="186"/>
                    </a:lnTo>
                    <a:lnTo>
                      <a:pt x="274" y="185"/>
                    </a:lnTo>
                    <a:lnTo>
                      <a:pt x="267" y="178"/>
                    </a:lnTo>
                    <a:lnTo>
                      <a:pt x="262" y="173"/>
                    </a:lnTo>
                    <a:lnTo>
                      <a:pt x="260" y="172"/>
                    </a:lnTo>
                    <a:lnTo>
                      <a:pt x="248" y="157"/>
                    </a:lnTo>
                    <a:lnTo>
                      <a:pt x="241" y="150"/>
                    </a:lnTo>
                    <a:lnTo>
                      <a:pt x="235" y="143"/>
                    </a:lnTo>
                    <a:lnTo>
                      <a:pt x="227" y="135"/>
                    </a:lnTo>
                    <a:lnTo>
                      <a:pt x="226" y="133"/>
                    </a:lnTo>
                    <a:lnTo>
                      <a:pt x="224" y="132"/>
                    </a:lnTo>
                    <a:lnTo>
                      <a:pt x="220" y="128"/>
                    </a:lnTo>
                    <a:lnTo>
                      <a:pt x="215" y="122"/>
                    </a:lnTo>
                    <a:lnTo>
                      <a:pt x="209" y="116"/>
                    </a:lnTo>
                    <a:lnTo>
                      <a:pt x="207" y="116"/>
                    </a:lnTo>
                    <a:lnTo>
                      <a:pt x="205" y="113"/>
                    </a:lnTo>
                    <a:lnTo>
                      <a:pt x="204" y="112"/>
                    </a:lnTo>
                    <a:lnTo>
                      <a:pt x="197" y="107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5" y="101"/>
                    </a:lnTo>
                    <a:lnTo>
                      <a:pt x="185" y="101"/>
                    </a:lnTo>
                    <a:lnTo>
                      <a:pt x="184" y="98"/>
                    </a:lnTo>
                    <a:lnTo>
                      <a:pt x="183" y="95"/>
                    </a:lnTo>
                    <a:lnTo>
                      <a:pt x="182" y="94"/>
                    </a:lnTo>
                    <a:lnTo>
                      <a:pt x="182" y="92"/>
                    </a:lnTo>
                    <a:lnTo>
                      <a:pt x="181" y="87"/>
                    </a:lnTo>
                    <a:lnTo>
                      <a:pt x="181" y="85"/>
                    </a:lnTo>
                    <a:lnTo>
                      <a:pt x="180" y="81"/>
                    </a:lnTo>
                    <a:lnTo>
                      <a:pt x="180" y="80"/>
                    </a:lnTo>
                    <a:lnTo>
                      <a:pt x="179" y="77"/>
                    </a:lnTo>
                    <a:lnTo>
                      <a:pt x="176" y="74"/>
                    </a:lnTo>
                    <a:lnTo>
                      <a:pt x="176" y="72"/>
                    </a:lnTo>
                    <a:lnTo>
                      <a:pt x="175" y="70"/>
                    </a:lnTo>
                    <a:lnTo>
                      <a:pt x="174" y="68"/>
                    </a:lnTo>
                    <a:lnTo>
                      <a:pt x="174" y="67"/>
                    </a:lnTo>
                    <a:lnTo>
                      <a:pt x="169" y="60"/>
                    </a:lnTo>
                    <a:lnTo>
                      <a:pt x="168" y="59"/>
                    </a:lnTo>
                    <a:lnTo>
                      <a:pt x="164" y="54"/>
                    </a:lnTo>
                    <a:lnTo>
                      <a:pt x="162" y="53"/>
                    </a:lnTo>
                    <a:lnTo>
                      <a:pt x="159" y="50"/>
                    </a:lnTo>
                    <a:lnTo>
                      <a:pt x="152" y="46"/>
                    </a:lnTo>
                    <a:lnTo>
                      <a:pt x="139" y="36"/>
                    </a:lnTo>
                    <a:lnTo>
                      <a:pt x="131" y="30"/>
                    </a:lnTo>
                    <a:lnTo>
                      <a:pt x="129" y="28"/>
                    </a:lnTo>
                    <a:lnTo>
                      <a:pt x="116" y="18"/>
                    </a:lnTo>
                    <a:lnTo>
                      <a:pt x="104" y="9"/>
                    </a:lnTo>
                    <a:lnTo>
                      <a:pt x="104" y="8"/>
                    </a:lnTo>
                    <a:lnTo>
                      <a:pt x="102" y="7"/>
                    </a:lnTo>
                    <a:lnTo>
                      <a:pt x="101" y="6"/>
                    </a:lnTo>
                    <a:lnTo>
                      <a:pt x="101" y="6"/>
                    </a:lnTo>
                    <a:lnTo>
                      <a:pt x="100" y="5"/>
                    </a:lnTo>
                    <a:lnTo>
                      <a:pt x="98" y="3"/>
                    </a:lnTo>
                    <a:lnTo>
                      <a:pt x="96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1" y="1"/>
                    </a:lnTo>
                    <a:lnTo>
                      <a:pt x="83" y="7"/>
                    </a:lnTo>
                    <a:lnTo>
                      <a:pt x="82" y="7"/>
                    </a:lnTo>
                    <a:lnTo>
                      <a:pt x="81" y="8"/>
                    </a:lnTo>
                    <a:lnTo>
                      <a:pt x="81" y="8"/>
                    </a:lnTo>
                    <a:lnTo>
                      <a:pt x="79" y="9"/>
                    </a:lnTo>
                    <a:lnTo>
                      <a:pt x="76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1" y="13"/>
                    </a:lnTo>
                    <a:lnTo>
                      <a:pt x="70" y="13"/>
                    </a:lnTo>
                    <a:lnTo>
                      <a:pt x="61" y="17"/>
                    </a:lnTo>
                    <a:lnTo>
                      <a:pt x="49" y="22"/>
                    </a:lnTo>
                    <a:lnTo>
                      <a:pt x="48" y="22"/>
                    </a:lnTo>
                    <a:lnTo>
                      <a:pt x="47" y="23"/>
                    </a:lnTo>
                    <a:lnTo>
                      <a:pt x="43" y="24"/>
                    </a:lnTo>
                    <a:lnTo>
                      <a:pt x="32" y="26"/>
                    </a:lnTo>
                    <a:lnTo>
                      <a:pt x="32" y="28"/>
                    </a:lnTo>
                    <a:lnTo>
                      <a:pt x="29" y="29"/>
                    </a:lnTo>
                    <a:lnTo>
                      <a:pt x="28" y="30"/>
                    </a:lnTo>
                    <a:lnTo>
                      <a:pt x="19" y="31"/>
                    </a:lnTo>
                    <a:lnTo>
                      <a:pt x="17" y="32"/>
                    </a:lnTo>
                    <a:lnTo>
                      <a:pt x="15" y="32"/>
                    </a:lnTo>
                    <a:lnTo>
                      <a:pt x="14" y="32"/>
                    </a:lnTo>
                    <a:lnTo>
                      <a:pt x="11" y="33"/>
                    </a:lnTo>
                    <a:lnTo>
                      <a:pt x="10" y="33"/>
                    </a:lnTo>
                    <a:lnTo>
                      <a:pt x="1" y="35"/>
                    </a:lnTo>
                    <a:lnTo>
                      <a:pt x="1" y="35"/>
                    </a:lnTo>
                    <a:lnTo>
                      <a:pt x="0" y="35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xmlns="" id="{39E155AF-48AC-438A-B549-804E38B051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8545756">
                <a:off x="-383367" y="2641964"/>
                <a:ext cx="259551" cy="1089094"/>
              </a:xfrm>
              <a:custGeom>
                <a:avLst/>
                <a:gdLst>
                  <a:gd name="T0" fmla="*/ 0 w 68"/>
                  <a:gd name="T1" fmla="*/ 3 h 313"/>
                  <a:gd name="T2" fmla="*/ 5 w 68"/>
                  <a:gd name="T3" fmla="*/ 17 h 313"/>
                  <a:gd name="T4" fmla="*/ 11 w 68"/>
                  <a:gd name="T5" fmla="*/ 29 h 313"/>
                  <a:gd name="T6" fmla="*/ 13 w 68"/>
                  <a:gd name="T7" fmla="*/ 37 h 313"/>
                  <a:gd name="T8" fmla="*/ 15 w 68"/>
                  <a:gd name="T9" fmla="*/ 48 h 313"/>
                  <a:gd name="T10" fmla="*/ 16 w 68"/>
                  <a:gd name="T11" fmla="*/ 49 h 313"/>
                  <a:gd name="T12" fmla="*/ 20 w 68"/>
                  <a:gd name="T13" fmla="*/ 55 h 313"/>
                  <a:gd name="T14" fmla="*/ 24 w 68"/>
                  <a:gd name="T15" fmla="*/ 66 h 313"/>
                  <a:gd name="T16" fmla="*/ 27 w 68"/>
                  <a:gd name="T17" fmla="*/ 73 h 313"/>
                  <a:gd name="T18" fmla="*/ 29 w 68"/>
                  <a:gd name="T19" fmla="*/ 78 h 313"/>
                  <a:gd name="T20" fmla="*/ 31 w 68"/>
                  <a:gd name="T21" fmla="*/ 85 h 313"/>
                  <a:gd name="T22" fmla="*/ 34 w 68"/>
                  <a:gd name="T23" fmla="*/ 95 h 313"/>
                  <a:gd name="T24" fmla="*/ 39 w 68"/>
                  <a:gd name="T25" fmla="*/ 111 h 313"/>
                  <a:gd name="T26" fmla="*/ 41 w 68"/>
                  <a:gd name="T27" fmla="*/ 117 h 313"/>
                  <a:gd name="T28" fmla="*/ 42 w 68"/>
                  <a:gd name="T29" fmla="*/ 118 h 313"/>
                  <a:gd name="T30" fmla="*/ 50 w 68"/>
                  <a:gd name="T31" fmla="*/ 135 h 313"/>
                  <a:gd name="T32" fmla="*/ 54 w 68"/>
                  <a:gd name="T33" fmla="*/ 143 h 313"/>
                  <a:gd name="T34" fmla="*/ 59 w 68"/>
                  <a:gd name="T35" fmla="*/ 152 h 313"/>
                  <a:gd name="T36" fmla="*/ 61 w 68"/>
                  <a:gd name="T37" fmla="*/ 157 h 313"/>
                  <a:gd name="T38" fmla="*/ 64 w 68"/>
                  <a:gd name="T39" fmla="*/ 160 h 313"/>
                  <a:gd name="T40" fmla="*/ 66 w 68"/>
                  <a:gd name="T41" fmla="*/ 166 h 313"/>
                  <a:gd name="T42" fmla="*/ 66 w 68"/>
                  <a:gd name="T43" fmla="*/ 169 h 313"/>
                  <a:gd name="T44" fmla="*/ 67 w 68"/>
                  <a:gd name="T45" fmla="*/ 176 h 313"/>
                  <a:gd name="T46" fmla="*/ 68 w 68"/>
                  <a:gd name="T47" fmla="*/ 182 h 313"/>
                  <a:gd name="T48" fmla="*/ 68 w 68"/>
                  <a:gd name="T49" fmla="*/ 184 h 313"/>
                  <a:gd name="T50" fmla="*/ 67 w 68"/>
                  <a:gd name="T51" fmla="*/ 197 h 313"/>
                  <a:gd name="T52" fmla="*/ 66 w 68"/>
                  <a:gd name="T53" fmla="*/ 216 h 313"/>
                  <a:gd name="T54" fmla="*/ 66 w 68"/>
                  <a:gd name="T55" fmla="*/ 227 h 313"/>
                  <a:gd name="T56" fmla="*/ 66 w 68"/>
                  <a:gd name="T57" fmla="*/ 238 h 313"/>
                  <a:gd name="T58" fmla="*/ 66 w 68"/>
                  <a:gd name="T59" fmla="*/ 248 h 313"/>
                  <a:gd name="T60" fmla="*/ 65 w 68"/>
                  <a:gd name="T61" fmla="*/ 310 h 313"/>
                  <a:gd name="T62" fmla="*/ 64 w 68"/>
                  <a:gd name="T63" fmla="*/ 312 h 313"/>
                  <a:gd name="T64" fmla="*/ 64 w 68"/>
                  <a:gd name="T65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8" h="313">
                    <a:moveTo>
                      <a:pt x="0" y="0"/>
                    </a:moveTo>
                    <a:lnTo>
                      <a:pt x="0" y="3"/>
                    </a:lnTo>
                    <a:lnTo>
                      <a:pt x="4" y="12"/>
                    </a:lnTo>
                    <a:lnTo>
                      <a:pt x="5" y="17"/>
                    </a:lnTo>
                    <a:lnTo>
                      <a:pt x="8" y="24"/>
                    </a:lnTo>
                    <a:lnTo>
                      <a:pt x="11" y="29"/>
                    </a:lnTo>
                    <a:lnTo>
                      <a:pt x="12" y="34"/>
                    </a:lnTo>
                    <a:lnTo>
                      <a:pt x="13" y="37"/>
                    </a:lnTo>
                    <a:lnTo>
                      <a:pt x="14" y="43"/>
                    </a:lnTo>
                    <a:lnTo>
                      <a:pt x="15" y="48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22" y="62"/>
                    </a:lnTo>
                    <a:lnTo>
                      <a:pt x="24" y="66"/>
                    </a:lnTo>
                    <a:lnTo>
                      <a:pt x="24" y="67"/>
                    </a:lnTo>
                    <a:lnTo>
                      <a:pt x="27" y="73"/>
                    </a:lnTo>
                    <a:lnTo>
                      <a:pt x="28" y="76"/>
                    </a:lnTo>
                    <a:lnTo>
                      <a:pt x="29" y="78"/>
                    </a:lnTo>
                    <a:lnTo>
                      <a:pt x="29" y="79"/>
                    </a:lnTo>
                    <a:lnTo>
                      <a:pt x="31" y="85"/>
                    </a:lnTo>
                    <a:lnTo>
                      <a:pt x="32" y="91"/>
                    </a:lnTo>
                    <a:lnTo>
                      <a:pt x="34" y="95"/>
                    </a:lnTo>
                    <a:lnTo>
                      <a:pt x="37" y="105"/>
                    </a:lnTo>
                    <a:lnTo>
                      <a:pt x="39" y="111"/>
                    </a:lnTo>
                    <a:lnTo>
                      <a:pt x="41" y="115"/>
                    </a:lnTo>
                    <a:lnTo>
                      <a:pt x="41" y="117"/>
                    </a:lnTo>
                    <a:lnTo>
                      <a:pt x="42" y="117"/>
                    </a:lnTo>
                    <a:lnTo>
                      <a:pt x="42" y="118"/>
                    </a:lnTo>
                    <a:lnTo>
                      <a:pt x="45" y="125"/>
                    </a:lnTo>
                    <a:lnTo>
                      <a:pt x="50" y="135"/>
                    </a:lnTo>
                    <a:lnTo>
                      <a:pt x="54" y="142"/>
                    </a:lnTo>
                    <a:lnTo>
                      <a:pt x="54" y="143"/>
                    </a:lnTo>
                    <a:lnTo>
                      <a:pt x="58" y="150"/>
                    </a:lnTo>
                    <a:lnTo>
                      <a:pt x="59" y="152"/>
                    </a:lnTo>
                    <a:lnTo>
                      <a:pt x="60" y="154"/>
                    </a:lnTo>
                    <a:lnTo>
                      <a:pt x="61" y="157"/>
                    </a:lnTo>
                    <a:lnTo>
                      <a:pt x="61" y="158"/>
                    </a:lnTo>
                    <a:lnTo>
                      <a:pt x="64" y="160"/>
                    </a:lnTo>
                    <a:lnTo>
                      <a:pt x="65" y="164"/>
                    </a:lnTo>
                    <a:lnTo>
                      <a:pt x="66" y="166"/>
                    </a:lnTo>
                    <a:lnTo>
                      <a:pt x="66" y="168"/>
                    </a:lnTo>
                    <a:lnTo>
                      <a:pt x="66" y="169"/>
                    </a:lnTo>
                    <a:lnTo>
                      <a:pt x="67" y="170"/>
                    </a:lnTo>
                    <a:lnTo>
                      <a:pt x="67" y="176"/>
                    </a:lnTo>
                    <a:lnTo>
                      <a:pt x="67" y="181"/>
                    </a:lnTo>
                    <a:lnTo>
                      <a:pt x="68" y="182"/>
                    </a:lnTo>
                    <a:lnTo>
                      <a:pt x="68" y="183"/>
                    </a:lnTo>
                    <a:lnTo>
                      <a:pt x="68" y="184"/>
                    </a:lnTo>
                    <a:lnTo>
                      <a:pt x="67" y="189"/>
                    </a:lnTo>
                    <a:lnTo>
                      <a:pt x="67" y="197"/>
                    </a:lnTo>
                    <a:lnTo>
                      <a:pt x="66" y="211"/>
                    </a:lnTo>
                    <a:lnTo>
                      <a:pt x="66" y="216"/>
                    </a:lnTo>
                    <a:lnTo>
                      <a:pt x="66" y="221"/>
                    </a:lnTo>
                    <a:lnTo>
                      <a:pt x="66" y="227"/>
                    </a:lnTo>
                    <a:lnTo>
                      <a:pt x="66" y="235"/>
                    </a:lnTo>
                    <a:lnTo>
                      <a:pt x="66" y="238"/>
                    </a:lnTo>
                    <a:lnTo>
                      <a:pt x="66" y="240"/>
                    </a:lnTo>
                    <a:lnTo>
                      <a:pt x="66" y="248"/>
                    </a:lnTo>
                    <a:lnTo>
                      <a:pt x="65" y="276"/>
                    </a:lnTo>
                    <a:lnTo>
                      <a:pt x="65" y="310"/>
                    </a:lnTo>
                    <a:lnTo>
                      <a:pt x="65" y="312"/>
                    </a:lnTo>
                    <a:lnTo>
                      <a:pt x="64" y="312"/>
                    </a:lnTo>
                    <a:lnTo>
                      <a:pt x="64" y="313"/>
                    </a:lnTo>
                    <a:lnTo>
                      <a:pt x="64" y="313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xmlns="" id="{01C64384-7D5A-4048-8875-3CBC2E8B94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8545756">
                <a:off x="1224712" y="3378957"/>
                <a:ext cx="164128" cy="1454445"/>
              </a:xfrm>
              <a:custGeom>
                <a:avLst/>
                <a:gdLst>
                  <a:gd name="T0" fmla="*/ 20 w 43"/>
                  <a:gd name="T1" fmla="*/ 127 h 418"/>
                  <a:gd name="T2" fmla="*/ 19 w 43"/>
                  <a:gd name="T3" fmla="*/ 141 h 418"/>
                  <a:gd name="T4" fmla="*/ 19 w 43"/>
                  <a:gd name="T5" fmla="*/ 153 h 418"/>
                  <a:gd name="T6" fmla="*/ 20 w 43"/>
                  <a:gd name="T7" fmla="*/ 162 h 418"/>
                  <a:gd name="T8" fmla="*/ 22 w 43"/>
                  <a:gd name="T9" fmla="*/ 171 h 418"/>
                  <a:gd name="T10" fmla="*/ 22 w 43"/>
                  <a:gd name="T11" fmla="*/ 176 h 418"/>
                  <a:gd name="T12" fmla="*/ 20 w 43"/>
                  <a:gd name="T13" fmla="*/ 185 h 418"/>
                  <a:gd name="T14" fmla="*/ 19 w 43"/>
                  <a:gd name="T15" fmla="*/ 190 h 418"/>
                  <a:gd name="T16" fmla="*/ 18 w 43"/>
                  <a:gd name="T17" fmla="*/ 204 h 418"/>
                  <a:gd name="T18" fmla="*/ 16 w 43"/>
                  <a:gd name="T19" fmla="*/ 214 h 418"/>
                  <a:gd name="T20" fmla="*/ 13 w 43"/>
                  <a:gd name="T21" fmla="*/ 227 h 418"/>
                  <a:gd name="T22" fmla="*/ 13 w 43"/>
                  <a:gd name="T23" fmla="*/ 234 h 418"/>
                  <a:gd name="T24" fmla="*/ 12 w 43"/>
                  <a:gd name="T25" fmla="*/ 253 h 418"/>
                  <a:gd name="T26" fmla="*/ 12 w 43"/>
                  <a:gd name="T27" fmla="*/ 268 h 418"/>
                  <a:gd name="T28" fmla="*/ 12 w 43"/>
                  <a:gd name="T29" fmla="*/ 282 h 418"/>
                  <a:gd name="T30" fmla="*/ 12 w 43"/>
                  <a:gd name="T31" fmla="*/ 295 h 418"/>
                  <a:gd name="T32" fmla="*/ 12 w 43"/>
                  <a:gd name="T33" fmla="*/ 300 h 418"/>
                  <a:gd name="T34" fmla="*/ 12 w 43"/>
                  <a:gd name="T35" fmla="*/ 308 h 418"/>
                  <a:gd name="T36" fmla="*/ 12 w 43"/>
                  <a:gd name="T37" fmla="*/ 315 h 418"/>
                  <a:gd name="T38" fmla="*/ 13 w 43"/>
                  <a:gd name="T39" fmla="*/ 332 h 418"/>
                  <a:gd name="T40" fmla="*/ 15 w 43"/>
                  <a:gd name="T41" fmla="*/ 345 h 418"/>
                  <a:gd name="T42" fmla="*/ 13 w 43"/>
                  <a:gd name="T43" fmla="*/ 352 h 418"/>
                  <a:gd name="T44" fmla="*/ 12 w 43"/>
                  <a:gd name="T45" fmla="*/ 361 h 418"/>
                  <a:gd name="T46" fmla="*/ 11 w 43"/>
                  <a:gd name="T47" fmla="*/ 364 h 418"/>
                  <a:gd name="T48" fmla="*/ 9 w 43"/>
                  <a:gd name="T49" fmla="*/ 376 h 418"/>
                  <a:gd name="T50" fmla="*/ 8 w 43"/>
                  <a:gd name="T51" fmla="*/ 382 h 418"/>
                  <a:gd name="T52" fmla="*/ 3 w 43"/>
                  <a:gd name="T53" fmla="*/ 397 h 418"/>
                  <a:gd name="T54" fmla="*/ 0 w 43"/>
                  <a:gd name="T55" fmla="*/ 414 h 418"/>
                  <a:gd name="T56" fmla="*/ 42 w 43"/>
                  <a:gd name="T57" fmla="*/ 0 h 418"/>
                  <a:gd name="T58" fmla="*/ 43 w 43"/>
                  <a:gd name="T59" fmla="*/ 6 h 418"/>
                  <a:gd name="T60" fmla="*/ 41 w 43"/>
                  <a:gd name="T61" fmla="*/ 19 h 418"/>
                  <a:gd name="T62" fmla="*/ 40 w 43"/>
                  <a:gd name="T63" fmla="*/ 23 h 418"/>
                  <a:gd name="T64" fmla="*/ 38 w 43"/>
                  <a:gd name="T65" fmla="*/ 35 h 418"/>
                  <a:gd name="T66" fmla="*/ 34 w 43"/>
                  <a:gd name="T67" fmla="*/ 49 h 418"/>
                  <a:gd name="T68" fmla="*/ 33 w 43"/>
                  <a:gd name="T69" fmla="*/ 54 h 418"/>
                  <a:gd name="T70" fmla="*/ 32 w 43"/>
                  <a:gd name="T71" fmla="*/ 64 h 418"/>
                  <a:gd name="T72" fmla="*/ 25 w 43"/>
                  <a:gd name="T73" fmla="*/ 102 h 418"/>
                  <a:gd name="T74" fmla="*/ 22 w 43"/>
                  <a:gd name="T75" fmla="*/ 119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418">
                    <a:moveTo>
                      <a:pt x="20" y="125"/>
                    </a:moveTo>
                    <a:lnTo>
                      <a:pt x="20" y="127"/>
                    </a:lnTo>
                    <a:lnTo>
                      <a:pt x="20" y="130"/>
                    </a:lnTo>
                    <a:lnTo>
                      <a:pt x="19" y="141"/>
                    </a:lnTo>
                    <a:lnTo>
                      <a:pt x="19" y="149"/>
                    </a:lnTo>
                    <a:lnTo>
                      <a:pt x="19" y="153"/>
                    </a:lnTo>
                    <a:lnTo>
                      <a:pt x="19" y="157"/>
                    </a:lnTo>
                    <a:lnTo>
                      <a:pt x="20" y="162"/>
                    </a:lnTo>
                    <a:lnTo>
                      <a:pt x="20" y="168"/>
                    </a:lnTo>
                    <a:lnTo>
                      <a:pt x="22" y="171"/>
                    </a:lnTo>
                    <a:lnTo>
                      <a:pt x="22" y="175"/>
                    </a:lnTo>
                    <a:lnTo>
                      <a:pt x="22" y="176"/>
                    </a:lnTo>
                    <a:lnTo>
                      <a:pt x="20" y="182"/>
                    </a:lnTo>
                    <a:lnTo>
                      <a:pt x="20" y="185"/>
                    </a:lnTo>
                    <a:lnTo>
                      <a:pt x="19" y="187"/>
                    </a:lnTo>
                    <a:lnTo>
                      <a:pt x="19" y="190"/>
                    </a:lnTo>
                    <a:lnTo>
                      <a:pt x="19" y="193"/>
                    </a:lnTo>
                    <a:lnTo>
                      <a:pt x="18" y="204"/>
                    </a:lnTo>
                    <a:lnTo>
                      <a:pt x="17" y="207"/>
                    </a:lnTo>
                    <a:lnTo>
                      <a:pt x="16" y="214"/>
                    </a:lnTo>
                    <a:lnTo>
                      <a:pt x="15" y="220"/>
                    </a:lnTo>
                    <a:lnTo>
                      <a:pt x="13" y="227"/>
                    </a:lnTo>
                    <a:lnTo>
                      <a:pt x="13" y="231"/>
                    </a:lnTo>
                    <a:lnTo>
                      <a:pt x="13" y="234"/>
                    </a:lnTo>
                    <a:lnTo>
                      <a:pt x="12" y="243"/>
                    </a:lnTo>
                    <a:lnTo>
                      <a:pt x="12" y="253"/>
                    </a:lnTo>
                    <a:lnTo>
                      <a:pt x="12" y="265"/>
                    </a:lnTo>
                    <a:lnTo>
                      <a:pt x="12" y="268"/>
                    </a:lnTo>
                    <a:lnTo>
                      <a:pt x="12" y="272"/>
                    </a:lnTo>
                    <a:lnTo>
                      <a:pt x="12" y="282"/>
                    </a:lnTo>
                    <a:lnTo>
                      <a:pt x="12" y="289"/>
                    </a:lnTo>
                    <a:lnTo>
                      <a:pt x="12" y="295"/>
                    </a:lnTo>
                    <a:lnTo>
                      <a:pt x="12" y="297"/>
                    </a:lnTo>
                    <a:lnTo>
                      <a:pt x="12" y="300"/>
                    </a:lnTo>
                    <a:lnTo>
                      <a:pt x="12" y="303"/>
                    </a:lnTo>
                    <a:lnTo>
                      <a:pt x="12" y="308"/>
                    </a:lnTo>
                    <a:lnTo>
                      <a:pt x="12" y="310"/>
                    </a:lnTo>
                    <a:lnTo>
                      <a:pt x="12" y="315"/>
                    </a:lnTo>
                    <a:lnTo>
                      <a:pt x="13" y="322"/>
                    </a:lnTo>
                    <a:lnTo>
                      <a:pt x="13" y="332"/>
                    </a:lnTo>
                    <a:lnTo>
                      <a:pt x="15" y="340"/>
                    </a:lnTo>
                    <a:lnTo>
                      <a:pt x="15" y="345"/>
                    </a:lnTo>
                    <a:lnTo>
                      <a:pt x="13" y="349"/>
                    </a:lnTo>
                    <a:lnTo>
                      <a:pt x="13" y="352"/>
                    </a:lnTo>
                    <a:lnTo>
                      <a:pt x="13" y="355"/>
                    </a:lnTo>
                    <a:lnTo>
                      <a:pt x="12" y="361"/>
                    </a:lnTo>
                    <a:lnTo>
                      <a:pt x="11" y="363"/>
                    </a:lnTo>
                    <a:lnTo>
                      <a:pt x="11" y="364"/>
                    </a:lnTo>
                    <a:lnTo>
                      <a:pt x="10" y="370"/>
                    </a:lnTo>
                    <a:lnTo>
                      <a:pt x="9" y="376"/>
                    </a:lnTo>
                    <a:lnTo>
                      <a:pt x="8" y="379"/>
                    </a:lnTo>
                    <a:lnTo>
                      <a:pt x="8" y="382"/>
                    </a:lnTo>
                    <a:lnTo>
                      <a:pt x="5" y="389"/>
                    </a:lnTo>
                    <a:lnTo>
                      <a:pt x="3" y="397"/>
                    </a:lnTo>
                    <a:lnTo>
                      <a:pt x="2" y="406"/>
                    </a:lnTo>
                    <a:lnTo>
                      <a:pt x="0" y="414"/>
                    </a:lnTo>
                    <a:lnTo>
                      <a:pt x="0" y="418"/>
                    </a:lnTo>
                    <a:moveTo>
                      <a:pt x="42" y="0"/>
                    </a:moveTo>
                    <a:lnTo>
                      <a:pt x="42" y="5"/>
                    </a:lnTo>
                    <a:lnTo>
                      <a:pt x="43" y="6"/>
                    </a:lnTo>
                    <a:lnTo>
                      <a:pt x="43" y="8"/>
                    </a:lnTo>
                    <a:lnTo>
                      <a:pt x="41" y="19"/>
                    </a:lnTo>
                    <a:lnTo>
                      <a:pt x="41" y="21"/>
                    </a:lnTo>
                    <a:lnTo>
                      <a:pt x="40" y="23"/>
                    </a:lnTo>
                    <a:lnTo>
                      <a:pt x="39" y="28"/>
                    </a:lnTo>
                    <a:lnTo>
                      <a:pt x="38" y="35"/>
                    </a:lnTo>
                    <a:lnTo>
                      <a:pt x="35" y="43"/>
                    </a:lnTo>
                    <a:lnTo>
                      <a:pt x="34" y="49"/>
                    </a:lnTo>
                    <a:lnTo>
                      <a:pt x="33" y="52"/>
                    </a:lnTo>
                    <a:lnTo>
                      <a:pt x="33" y="54"/>
                    </a:lnTo>
                    <a:lnTo>
                      <a:pt x="32" y="58"/>
                    </a:lnTo>
                    <a:lnTo>
                      <a:pt x="32" y="64"/>
                    </a:lnTo>
                    <a:lnTo>
                      <a:pt x="28" y="78"/>
                    </a:lnTo>
                    <a:lnTo>
                      <a:pt x="25" y="102"/>
                    </a:lnTo>
                    <a:lnTo>
                      <a:pt x="24" y="109"/>
                    </a:lnTo>
                    <a:lnTo>
                      <a:pt x="22" y="119"/>
                    </a:lnTo>
                    <a:lnTo>
                      <a:pt x="20" y="124"/>
                    </a:lnTo>
                  </a:path>
                </a:pathLst>
              </a:custGeom>
              <a:noFill/>
              <a:ln w="25400">
                <a:solidFill>
                  <a:srgbClr val="85000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xmlns="" id="{A55290F7-34EB-47B1-8327-DF65A236AECE}"/>
                </a:ext>
              </a:extLst>
            </p:cNvPr>
            <p:cNvSpPr>
              <a:spLocks/>
            </p:cNvSpPr>
            <p:nvPr/>
          </p:nvSpPr>
          <p:spPr bwMode="auto">
            <a:xfrm rot="18545756">
              <a:off x="-840537" y="2858241"/>
              <a:ext cx="57254" cy="132222"/>
            </a:xfrm>
            <a:custGeom>
              <a:avLst/>
              <a:gdLst>
                <a:gd name="T0" fmla="*/ 0 w 15"/>
                <a:gd name="T1" fmla="*/ 0 h 38"/>
                <a:gd name="T2" fmla="*/ 1 w 15"/>
                <a:gd name="T3" fmla="*/ 1 h 38"/>
                <a:gd name="T4" fmla="*/ 5 w 15"/>
                <a:gd name="T5" fmla="*/ 9 h 38"/>
                <a:gd name="T6" fmla="*/ 7 w 15"/>
                <a:gd name="T7" fmla="*/ 15 h 38"/>
                <a:gd name="T8" fmla="*/ 8 w 15"/>
                <a:gd name="T9" fmla="*/ 16 h 38"/>
                <a:gd name="T10" fmla="*/ 11 w 15"/>
                <a:gd name="T11" fmla="*/ 25 h 38"/>
                <a:gd name="T12" fmla="*/ 14 w 15"/>
                <a:gd name="T13" fmla="*/ 37 h 38"/>
                <a:gd name="T14" fmla="*/ 15 w 15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38">
                  <a:moveTo>
                    <a:pt x="0" y="0"/>
                  </a:moveTo>
                  <a:lnTo>
                    <a:pt x="1" y="1"/>
                  </a:lnTo>
                  <a:lnTo>
                    <a:pt x="5" y="9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11" y="25"/>
                  </a:lnTo>
                  <a:lnTo>
                    <a:pt x="14" y="37"/>
                  </a:lnTo>
                  <a:lnTo>
                    <a:pt x="15" y="38"/>
                  </a:lnTo>
                </a:path>
              </a:pathLst>
            </a:custGeom>
            <a:noFill/>
            <a:ln w="25400">
              <a:solidFill>
                <a:srgbClr val="85000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13">
            <a:extLst>
              <a:ext uri="{FF2B5EF4-FFF2-40B4-BE49-F238E27FC236}">
                <a16:creationId xmlns:a16="http://schemas.microsoft.com/office/drawing/2014/main" xmlns="" id="{4A1B59C7-5DF7-443B-AC02-F7EF04323659}"/>
              </a:ext>
            </a:extLst>
          </p:cNvPr>
          <p:cNvSpPr>
            <a:spLocks/>
          </p:cNvSpPr>
          <p:nvPr/>
        </p:nvSpPr>
        <p:spPr bwMode="auto">
          <a:xfrm rot="19322779">
            <a:off x="6211050" y="2849547"/>
            <a:ext cx="1761805" cy="2234965"/>
          </a:xfrm>
          <a:custGeom>
            <a:avLst/>
            <a:gdLst>
              <a:gd name="T0" fmla="*/ 1 w 340"/>
              <a:gd name="T1" fmla="*/ 0 h 493"/>
              <a:gd name="T2" fmla="*/ 5 w 340"/>
              <a:gd name="T3" fmla="*/ 3 h 493"/>
              <a:gd name="T4" fmla="*/ 18 w 340"/>
              <a:gd name="T5" fmla="*/ 23 h 493"/>
              <a:gd name="T6" fmla="*/ 27 w 340"/>
              <a:gd name="T7" fmla="*/ 37 h 493"/>
              <a:gd name="T8" fmla="*/ 34 w 340"/>
              <a:gd name="T9" fmla="*/ 46 h 493"/>
              <a:gd name="T10" fmla="*/ 38 w 340"/>
              <a:gd name="T11" fmla="*/ 53 h 493"/>
              <a:gd name="T12" fmla="*/ 43 w 340"/>
              <a:gd name="T13" fmla="*/ 63 h 493"/>
              <a:gd name="T14" fmla="*/ 49 w 340"/>
              <a:gd name="T15" fmla="*/ 75 h 493"/>
              <a:gd name="T16" fmla="*/ 52 w 340"/>
              <a:gd name="T17" fmla="*/ 82 h 493"/>
              <a:gd name="T18" fmla="*/ 57 w 340"/>
              <a:gd name="T19" fmla="*/ 86 h 493"/>
              <a:gd name="T20" fmla="*/ 69 w 340"/>
              <a:gd name="T21" fmla="*/ 99 h 493"/>
              <a:gd name="T22" fmla="*/ 73 w 340"/>
              <a:gd name="T23" fmla="*/ 103 h 493"/>
              <a:gd name="T24" fmla="*/ 80 w 340"/>
              <a:gd name="T25" fmla="*/ 115 h 493"/>
              <a:gd name="T26" fmla="*/ 87 w 340"/>
              <a:gd name="T27" fmla="*/ 126 h 493"/>
              <a:gd name="T28" fmla="*/ 95 w 340"/>
              <a:gd name="T29" fmla="*/ 137 h 493"/>
              <a:gd name="T30" fmla="*/ 98 w 340"/>
              <a:gd name="T31" fmla="*/ 142 h 493"/>
              <a:gd name="T32" fmla="*/ 106 w 340"/>
              <a:gd name="T33" fmla="*/ 156 h 493"/>
              <a:gd name="T34" fmla="*/ 113 w 340"/>
              <a:gd name="T35" fmla="*/ 168 h 493"/>
              <a:gd name="T36" fmla="*/ 120 w 340"/>
              <a:gd name="T37" fmla="*/ 178 h 493"/>
              <a:gd name="T38" fmla="*/ 129 w 340"/>
              <a:gd name="T39" fmla="*/ 195 h 493"/>
              <a:gd name="T40" fmla="*/ 132 w 340"/>
              <a:gd name="T41" fmla="*/ 199 h 493"/>
              <a:gd name="T42" fmla="*/ 134 w 340"/>
              <a:gd name="T43" fmla="*/ 201 h 493"/>
              <a:gd name="T44" fmla="*/ 137 w 340"/>
              <a:gd name="T45" fmla="*/ 204 h 493"/>
              <a:gd name="T46" fmla="*/ 147 w 340"/>
              <a:gd name="T47" fmla="*/ 208 h 493"/>
              <a:gd name="T48" fmla="*/ 158 w 340"/>
              <a:gd name="T49" fmla="*/ 212 h 493"/>
              <a:gd name="T50" fmla="*/ 172 w 340"/>
              <a:gd name="T51" fmla="*/ 218 h 493"/>
              <a:gd name="T52" fmla="*/ 177 w 340"/>
              <a:gd name="T53" fmla="*/ 221 h 493"/>
              <a:gd name="T54" fmla="*/ 184 w 340"/>
              <a:gd name="T55" fmla="*/ 226 h 493"/>
              <a:gd name="T56" fmla="*/ 195 w 340"/>
              <a:gd name="T57" fmla="*/ 233 h 493"/>
              <a:gd name="T58" fmla="*/ 202 w 340"/>
              <a:gd name="T59" fmla="*/ 238 h 493"/>
              <a:gd name="T60" fmla="*/ 204 w 340"/>
              <a:gd name="T61" fmla="*/ 240 h 493"/>
              <a:gd name="T62" fmla="*/ 209 w 340"/>
              <a:gd name="T63" fmla="*/ 247 h 493"/>
              <a:gd name="T64" fmla="*/ 218 w 340"/>
              <a:gd name="T65" fmla="*/ 257 h 493"/>
              <a:gd name="T66" fmla="*/ 237 w 340"/>
              <a:gd name="T67" fmla="*/ 281 h 493"/>
              <a:gd name="T68" fmla="*/ 240 w 340"/>
              <a:gd name="T69" fmla="*/ 286 h 493"/>
              <a:gd name="T70" fmla="*/ 256 w 340"/>
              <a:gd name="T71" fmla="*/ 309 h 493"/>
              <a:gd name="T72" fmla="*/ 261 w 340"/>
              <a:gd name="T73" fmla="*/ 316 h 493"/>
              <a:gd name="T74" fmla="*/ 267 w 340"/>
              <a:gd name="T75" fmla="*/ 328 h 493"/>
              <a:gd name="T76" fmla="*/ 283 w 340"/>
              <a:gd name="T77" fmla="*/ 355 h 493"/>
              <a:gd name="T78" fmla="*/ 287 w 340"/>
              <a:gd name="T79" fmla="*/ 370 h 493"/>
              <a:gd name="T80" fmla="*/ 294 w 340"/>
              <a:gd name="T81" fmla="*/ 393 h 493"/>
              <a:gd name="T82" fmla="*/ 301 w 340"/>
              <a:gd name="T83" fmla="*/ 419 h 493"/>
              <a:gd name="T84" fmla="*/ 307 w 340"/>
              <a:gd name="T85" fmla="*/ 439 h 493"/>
              <a:gd name="T86" fmla="*/ 311 w 340"/>
              <a:gd name="T87" fmla="*/ 450 h 493"/>
              <a:gd name="T88" fmla="*/ 316 w 340"/>
              <a:gd name="T89" fmla="*/ 459 h 493"/>
              <a:gd name="T90" fmla="*/ 320 w 340"/>
              <a:gd name="T91" fmla="*/ 466 h 493"/>
              <a:gd name="T92" fmla="*/ 329 w 340"/>
              <a:gd name="T93" fmla="*/ 480 h 493"/>
              <a:gd name="T94" fmla="*/ 338 w 340"/>
              <a:gd name="T95" fmla="*/ 491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0" h="493">
                <a:moveTo>
                  <a:pt x="0" y="0"/>
                </a:moveTo>
                <a:lnTo>
                  <a:pt x="1" y="0"/>
                </a:lnTo>
                <a:lnTo>
                  <a:pt x="4" y="1"/>
                </a:lnTo>
                <a:lnTo>
                  <a:pt x="5" y="3"/>
                </a:lnTo>
                <a:lnTo>
                  <a:pt x="5" y="4"/>
                </a:lnTo>
                <a:lnTo>
                  <a:pt x="18" y="23"/>
                </a:lnTo>
                <a:lnTo>
                  <a:pt x="23" y="31"/>
                </a:lnTo>
                <a:lnTo>
                  <a:pt x="27" y="37"/>
                </a:lnTo>
                <a:lnTo>
                  <a:pt x="33" y="44"/>
                </a:lnTo>
                <a:lnTo>
                  <a:pt x="34" y="46"/>
                </a:lnTo>
                <a:lnTo>
                  <a:pt x="36" y="50"/>
                </a:lnTo>
                <a:lnTo>
                  <a:pt x="38" y="53"/>
                </a:lnTo>
                <a:lnTo>
                  <a:pt x="39" y="56"/>
                </a:lnTo>
                <a:lnTo>
                  <a:pt x="43" y="63"/>
                </a:lnTo>
                <a:lnTo>
                  <a:pt x="46" y="72"/>
                </a:lnTo>
                <a:lnTo>
                  <a:pt x="49" y="75"/>
                </a:lnTo>
                <a:lnTo>
                  <a:pt x="51" y="79"/>
                </a:lnTo>
                <a:lnTo>
                  <a:pt x="52" y="82"/>
                </a:lnTo>
                <a:lnTo>
                  <a:pt x="56" y="85"/>
                </a:lnTo>
                <a:lnTo>
                  <a:pt x="57" y="86"/>
                </a:lnTo>
                <a:lnTo>
                  <a:pt x="68" y="97"/>
                </a:lnTo>
                <a:lnTo>
                  <a:pt x="69" y="99"/>
                </a:lnTo>
                <a:lnTo>
                  <a:pt x="71" y="100"/>
                </a:lnTo>
                <a:lnTo>
                  <a:pt x="73" y="103"/>
                </a:lnTo>
                <a:lnTo>
                  <a:pt x="77" y="110"/>
                </a:lnTo>
                <a:lnTo>
                  <a:pt x="80" y="115"/>
                </a:lnTo>
                <a:lnTo>
                  <a:pt x="86" y="124"/>
                </a:lnTo>
                <a:lnTo>
                  <a:pt x="87" y="126"/>
                </a:lnTo>
                <a:lnTo>
                  <a:pt x="91" y="131"/>
                </a:lnTo>
                <a:lnTo>
                  <a:pt x="95" y="137"/>
                </a:lnTo>
                <a:lnTo>
                  <a:pt x="95" y="138"/>
                </a:lnTo>
                <a:lnTo>
                  <a:pt x="98" y="142"/>
                </a:lnTo>
                <a:lnTo>
                  <a:pt x="103" y="152"/>
                </a:lnTo>
                <a:lnTo>
                  <a:pt x="106" y="156"/>
                </a:lnTo>
                <a:lnTo>
                  <a:pt x="110" y="163"/>
                </a:lnTo>
                <a:lnTo>
                  <a:pt x="113" y="168"/>
                </a:lnTo>
                <a:lnTo>
                  <a:pt x="116" y="171"/>
                </a:lnTo>
                <a:lnTo>
                  <a:pt x="120" y="178"/>
                </a:lnTo>
                <a:lnTo>
                  <a:pt x="125" y="186"/>
                </a:lnTo>
                <a:lnTo>
                  <a:pt x="129" y="195"/>
                </a:lnTo>
                <a:lnTo>
                  <a:pt x="132" y="198"/>
                </a:lnTo>
                <a:lnTo>
                  <a:pt x="132" y="199"/>
                </a:lnTo>
                <a:lnTo>
                  <a:pt x="133" y="199"/>
                </a:lnTo>
                <a:lnTo>
                  <a:pt x="134" y="201"/>
                </a:lnTo>
                <a:lnTo>
                  <a:pt x="136" y="204"/>
                </a:lnTo>
                <a:lnTo>
                  <a:pt x="137" y="204"/>
                </a:lnTo>
                <a:lnTo>
                  <a:pt x="139" y="205"/>
                </a:lnTo>
                <a:lnTo>
                  <a:pt x="147" y="208"/>
                </a:lnTo>
                <a:lnTo>
                  <a:pt x="154" y="211"/>
                </a:lnTo>
                <a:lnTo>
                  <a:pt x="158" y="212"/>
                </a:lnTo>
                <a:lnTo>
                  <a:pt x="164" y="214"/>
                </a:lnTo>
                <a:lnTo>
                  <a:pt x="172" y="218"/>
                </a:lnTo>
                <a:lnTo>
                  <a:pt x="173" y="219"/>
                </a:lnTo>
                <a:lnTo>
                  <a:pt x="177" y="221"/>
                </a:lnTo>
                <a:lnTo>
                  <a:pt x="179" y="222"/>
                </a:lnTo>
                <a:lnTo>
                  <a:pt x="184" y="226"/>
                </a:lnTo>
                <a:lnTo>
                  <a:pt x="189" y="229"/>
                </a:lnTo>
                <a:lnTo>
                  <a:pt x="195" y="233"/>
                </a:lnTo>
                <a:lnTo>
                  <a:pt x="201" y="237"/>
                </a:lnTo>
                <a:lnTo>
                  <a:pt x="202" y="238"/>
                </a:lnTo>
                <a:lnTo>
                  <a:pt x="203" y="238"/>
                </a:lnTo>
                <a:lnTo>
                  <a:pt x="204" y="240"/>
                </a:lnTo>
                <a:lnTo>
                  <a:pt x="205" y="243"/>
                </a:lnTo>
                <a:lnTo>
                  <a:pt x="209" y="247"/>
                </a:lnTo>
                <a:lnTo>
                  <a:pt x="212" y="251"/>
                </a:lnTo>
                <a:lnTo>
                  <a:pt x="218" y="257"/>
                </a:lnTo>
                <a:lnTo>
                  <a:pt x="222" y="262"/>
                </a:lnTo>
                <a:lnTo>
                  <a:pt x="237" y="281"/>
                </a:lnTo>
                <a:lnTo>
                  <a:pt x="239" y="286"/>
                </a:lnTo>
                <a:lnTo>
                  <a:pt x="240" y="286"/>
                </a:lnTo>
                <a:lnTo>
                  <a:pt x="253" y="304"/>
                </a:lnTo>
                <a:lnTo>
                  <a:pt x="256" y="309"/>
                </a:lnTo>
                <a:lnTo>
                  <a:pt x="258" y="313"/>
                </a:lnTo>
                <a:lnTo>
                  <a:pt x="261" y="316"/>
                </a:lnTo>
                <a:lnTo>
                  <a:pt x="262" y="318"/>
                </a:lnTo>
                <a:lnTo>
                  <a:pt x="267" y="328"/>
                </a:lnTo>
                <a:lnTo>
                  <a:pt x="275" y="340"/>
                </a:lnTo>
                <a:lnTo>
                  <a:pt x="283" y="355"/>
                </a:lnTo>
                <a:lnTo>
                  <a:pt x="284" y="359"/>
                </a:lnTo>
                <a:lnTo>
                  <a:pt x="287" y="370"/>
                </a:lnTo>
                <a:lnTo>
                  <a:pt x="292" y="385"/>
                </a:lnTo>
                <a:lnTo>
                  <a:pt x="294" y="393"/>
                </a:lnTo>
                <a:lnTo>
                  <a:pt x="300" y="415"/>
                </a:lnTo>
                <a:lnTo>
                  <a:pt x="301" y="419"/>
                </a:lnTo>
                <a:lnTo>
                  <a:pt x="303" y="427"/>
                </a:lnTo>
                <a:lnTo>
                  <a:pt x="307" y="439"/>
                </a:lnTo>
                <a:lnTo>
                  <a:pt x="309" y="444"/>
                </a:lnTo>
                <a:lnTo>
                  <a:pt x="311" y="450"/>
                </a:lnTo>
                <a:lnTo>
                  <a:pt x="313" y="452"/>
                </a:lnTo>
                <a:lnTo>
                  <a:pt x="316" y="459"/>
                </a:lnTo>
                <a:lnTo>
                  <a:pt x="317" y="463"/>
                </a:lnTo>
                <a:lnTo>
                  <a:pt x="320" y="466"/>
                </a:lnTo>
                <a:lnTo>
                  <a:pt x="323" y="471"/>
                </a:lnTo>
                <a:lnTo>
                  <a:pt x="329" y="480"/>
                </a:lnTo>
                <a:lnTo>
                  <a:pt x="330" y="481"/>
                </a:lnTo>
                <a:lnTo>
                  <a:pt x="338" y="491"/>
                </a:lnTo>
                <a:lnTo>
                  <a:pt x="340" y="493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BF90ABFE-846C-456B-A43D-A74A1F5CBC5B}"/>
              </a:ext>
            </a:extLst>
          </p:cNvPr>
          <p:cNvGrpSpPr/>
          <p:nvPr/>
        </p:nvGrpSpPr>
        <p:grpSpPr>
          <a:xfrm>
            <a:off x="2194275" y="3090810"/>
            <a:ext cx="5111560" cy="1809160"/>
            <a:chOff x="2194275" y="3090810"/>
            <a:chExt cx="5111560" cy="1809160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0FFD0429-9750-4952-9E8F-F226E39FDD89}"/>
                </a:ext>
              </a:extLst>
            </p:cNvPr>
            <p:cNvSpPr>
              <a:spLocks/>
            </p:cNvSpPr>
            <p:nvPr/>
          </p:nvSpPr>
          <p:spPr bwMode="auto">
            <a:xfrm rot="19339524">
              <a:off x="2194275" y="4075320"/>
              <a:ext cx="3659007" cy="824650"/>
            </a:xfrm>
            <a:custGeom>
              <a:avLst/>
              <a:gdLst>
                <a:gd name="T0" fmla="*/ 9 w 831"/>
                <a:gd name="T1" fmla="*/ 111 h 237"/>
                <a:gd name="T2" fmla="*/ 31 w 831"/>
                <a:gd name="T3" fmla="*/ 123 h 237"/>
                <a:gd name="T4" fmla="*/ 51 w 831"/>
                <a:gd name="T5" fmla="*/ 131 h 237"/>
                <a:gd name="T6" fmla="*/ 66 w 831"/>
                <a:gd name="T7" fmla="*/ 132 h 237"/>
                <a:gd name="T8" fmla="*/ 75 w 831"/>
                <a:gd name="T9" fmla="*/ 130 h 237"/>
                <a:gd name="T10" fmla="*/ 84 w 831"/>
                <a:gd name="T11" fmla="*/ 126 h 237"/>
                <a:gd name="T12" fmla="*/ 93 w 831"/>
                <a:gd name="T13" fmla="*/ 128 h 237"/>
                <a:gd name="T14" fmla="*/ 108 w 831"/>
                <a:gd name="T15" fmla="*/ 133 h 237"/>
                <a:gd name="T16" fmla="*/ 113 w 831"/>
                <a:gd name="T17" fmla="*/ 132 h 237"/>
                <a:gd name="T18" fmla="*/ 122 w 831"/>
                <a:gd name="T19" fmla="*/ 128 h 237"/>
                <a:gd name="T20" fmla="*/ 142 w 831"/>
                <a:gd name="T21" fmla="*/ 121 h 237"/>
                <a:gd name="T22" fmla="*/ 143 w 831"/>
                <a:gd name="T23" fmla="*/ 81 h 237"/>
                <a:gd name="T24" fmla="*/ 142 w 831"/>
                <a:gd name="T25" fmla="*/ 45 h 237"/>
                <a:gd name="T26" fmla="*/ 146 w 831"/>
                <a:gd name="T27" fmla="*/ 40 h 237"/>
                <a:gd name="T28" fmla="*/ 166 w 831"/>
                <a:gd name="T29" fmla="*/ 34 h 237"/>
                <a:gd name="T30" fmla="*/ 191 w 831"/>
                <a:gd name="T31" fmla="*/ 27 h 237"/>
                <a:gd name="T32" fmla="*/ 212 w 831"/>
                <a:gd name="T33" fmla="*/ 22 h 237"/>
                <a:gd name="T34" fmla="*/ 249 w 831"/>
                <a:gd name="T35" fmla="*/ 15 h 237"/>
                <a:gd name="T36" fmla="*/ 272 w 831"/>
                <a:gd name="T37" fmla="*/ 9 h 237"/>
                <a:gd name="T38" fmla="*/ 289 w 831"/>
                <a:gd name="T39" fmla="*/ 8 h 237"/>
                <a:gd name="T40" fmla="*/ 309 w 831"/>
                <a:gd name="T41" fmla="*/ 9 h 237"/>
                <a:gd name="T42" fmla="*/ 333 w 831"/>
                <a:gd name="T43" fmla="*/ 8 h 237"/>
                <a:gd name="T44" fmla="*/ 358 w 831"/>
                <a:gd name="T45" fmla="*/ 7 h 237"/>
                <a:gd name="T46" fmla="*/ 385 w 831"/>
                <a:gd name="T47" fmla="*/ 7 h 237"/>
                <a:gd name="T48" fmla="*/ 407 w 831"/>
                <a:gd name="T49" fmla="*/ 7 h 237"/>
                <a:gd name="T50" fmla="*/ 422 w 831"/>
                <a:gd name="T51" fmla="*/ 2 h 237"/>
                <a:gd name="T52" fmla="*/ 444 w 831"/>
                <a:gd name="T53" fmla="*/ 1 h 237"/>
                <a:gd name="T54" fmla="*/ 455 w 831"/>
                <a:gd name="T55" fmla="*/ 2 h 237"/>
                <a:gd name="T56" fmla="*/ 470 w 831"/>
                <a:gd name="T57" fmla="*/ 3 h 237"/>
                <a:gd name="T58" fmla="*/ 501 w 831"/>
                <a:gd name="T59" fmla="*/ 5 h 237"/>
                <a:gd name="T60" fmla="*/ 526 w 831"/>
                <a:gd name="T61" fmla="*/ 9 h 237"/>
                <a:gd name="T62" fmla="*/ 548 w 831"/>
                <a:gd name="T63" fmla="*/ 14 h 237"/>
                <a:gd name="T64" fmla="*/ 563 w 831"/>
                <a:gd name="T65" fmla="*/ 19 h 237"/>
                <a:gd name="T66" fmla="*/ 572 w 831"/>
                <a:gd name="T67" fmla="*/ 30 h 237"/>
                <a:gd name="T68" fmla="*/ 582 w 831"/>
                <a:gd name="T69" fmla="*/ 42 h 237"/>
                <a:gd name="T70" fmla="*/ 605 w 831"/>
                <a:gd name="T71" fmla="*/ 59 h 237"/>
                <a:gd name="T72" fmla="*/ 617 w 831"/>
                <a:gd name="T73" fmla="*/ 67 h 237"/>
                <a:gd name="T74" fmla="*/ 624 w 831"/>
                <a:gd name="T75" fmla="*/ 69 h 237"/>
                <a:gd name="T76" fmla="*/ 641 w 831"/>
                <a:gd name="T77" fmla="*/ 72 h 237"/>
                <a:gd name="T78" fmla="*/ 655 w 831"/>
                <a:gd name="T79" fmla="*/ 73 h 237"/>
                <a:gd name="T80" fmla="*/ 663 w 831"/>
                <a:gd name="T81" fmla="*/ 75 h 237"/>
                <a:gd name="T82" fmla="*/ 670 w 831"/>
                <a:gd name="T83" fmla="*/ 82 h 237"/>
                <a:gd name="T84" fmla="*/ 680 w 831"/>
                <a:gd name="T85" fmla="*/ 88 h 237"/>
                <a:gd name="T86" fmla="*/ 703 w 831"/>
                <a:gd name="T87" fmla="*/ 102 h 237"/>
                <a:gd name="T88" fmla="*/ 722 w 831"/>
                <a:gd name="T89" fmla="*/ 113 h 237"/>
                <a:gd name="T90" fmla="*/ 733 w 831"/>
                <a:gd name="T91" fmla="*/ 125 h 237"/>
                <a:gd name="T92" fmla="*/ 755 w 831"/>
                <a:gd name="T93" fmla="*/ 147 h 237"/>
                <a:gd name="T94" fmla="*/ 761 w 831"/>
                <a:gd name="T95" fmla="*/ 149 h 237"/>
                <a:gd name="T96" fmla="*/ 775 w 831"/>
                <a:gd name="T97" fmla="*/ 153 h 237"/>
                <a:gd name="T98" fmla="*/ 785 w 831"/>
                <a:gd name="T99" fmla="*/ 154 h 237"/>
                <a:gd name="T100" fmla="*/ 791 w 831"/>
                <a:gd name="T101" fmla="*/ 156 h 237"/>
                <a:gd name="T102" fmla="*/ 794 w 831"/>
                <a:gd name="T103" fmla="*/ 161 h 237"/>
                <a:gd name="T104" fmla="*/ 798 w 831"/>
                <a:gd name="T105" fmla="*/ 168 h 237"/>
                <a:gd name="T106" fmla="*/ 801 w 831"/>
                <a:gd name="T107" fmla="*/ 172 h 237"/>
                <a:gd name="T108" fmla="*/ 820 w 831"/>
                <a:gd name="T109" fmla="*/ 184 h 237"/>
                <a:gd name="T110" fmla="*/ 823 w 831"/>
                <a:gd name="T111" fmla="*/ 193 h 237"/>
                <a:gd name="T112" fmla="*/ 829 w 831"/>
                <a:gd name="T113" fmla="*/ 2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1" h="237">
                  <a:moveTo>
                    <a:pt x="0" y="108"/>
                  </a:moveTo>
                  <a:lnTo>
                    <a:pt x="8" y="110"/>
                  </a:lnTo>
                  <a:lnTo>
                    <a:pt x="9" y="110"/>
                  </a:lnTo>
                  <a:lnTo>
                    <a:pt x="9" y="111"/>
                  </a:lnTo>
                  <a:lnTo>
                    <a:pt x="10" y="111"/>
                  </a:lnTo>
                  <a:lnTo>
                    <a:pt x="17" y="116"/>
                  </a:lnTo>
                  <a:lnTo>
                    <a:pt x="23" y="118"/>
                  </a:lnTo>
                  <a:lnTo>
                    <a:pt x="31" y="123"/>
                  </a:lnTo>
                  <a:lnTo>
                    <a:pt x="33" y="125"/>
                  </a:lnTo>
                  <a:lnTo>
                    <a:pt x="45" y="128"/>
                  </a:lnTo>
                  <a:lnTo>
                    <a:pt x="50" y="131"/>
                  </a:lnTo>
                  <a:lnTo>
                    <a:pt x="51" y="131"/>
                  </a:lnTo>
                  <a:lnTo>
                    <a:pt x="55" y="132"/>
                  </a:lnTo>
                  <a:lnTo>
                    <a:pt x="59" y="132"/>
                  </a:lnTo>
                  <a:lnTo>
                    <a:pt x="60" y="132"/>
                  </a:lnTo>
                  <a:lnTo>
                    <a:pt x="66" y="132"/>
                  </a:lnTo>
                  <a:lnTo>
                    <a:pt x="69" y="132"/>
                  </a:lnTo>
                  <a:lnTo>
                    <a:pt x="70" y="132"/>
                  </a:lnTo>
                  <a:lnTo>
                    <a:pt x="71" y="131"/>
                  </a:lnTo>
                  <a:lnTo>
                    <a:pt x="75" y="130"/>
                  </a:lnTo>
                  <a:lnTo>
                    <a:pt x="80" y="127"/>
                  </a:lnTo>
                  <a:lnTo>
                    <a:pt x="81" y="127"/>
                  </a:lnTo>
                  <a:lnTo>
                    <a:pt x="82" y="126"/>
                  </a:lnTo>
                  <a:lnTo>
                    <a:pt x="84" y="126"/>
                  </a:lnTo>
                  <a:lnTo>
                    <a:pt x="86" y="126"/>
                  </a:lnTo>
                  <a:lnTo>
                    <a:pt x="88" y="126"/>
                  </a:lnTo>
                  <a:lnTo>
                    <a:pt x="89" y="126"/>
                  </a:lnTo>
                  <a:lnTo>
                    <a:pt x="93" y="128"/>
                  </a:lnTo>
                  <a:lnTo>
                    <a:pt x="100" y="131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8" y="133"/>
                  </a:lnTo>
                  <a:lnTo>
                    <a:pt x="110" y="133"/>
                  </a:lnTo>
                  <a:lnTo>
                    <a:pt x="111" y="133"/>
                  </a:lnTo>
                  <a:lnTo>
                    <a:pt x="112" y="132"/>
                  </a:lnTo>
                  <a:lnTo>
                    <a:pt x="113" y="132"/>
                  </a:lnTo>
                  <a:lnTo>
                    <a:pt x="118" y="130"/>
                  </a:lnTo>
                  <a:lnTo>
                    <a:pt x="121" y="128"/>
                  </a:lnTo>
                  <a:lnTo>
                    <a:pt x="121" y="128"/>
                  </a:lnTo>
                  <a:lnTo>
                    <a:pt x="122" y="128"/>
                  </a:lnTo>
                  <a:lnTo>
                    <a:pt x="123" y="127"/>
                  </a:lnTo>
                  <a:lnTo>
                    <a:pt x="138" y="125"/>
                  </a:lnTo>
                  <a:lnTo>
                    <a:pt x="142" y="125"/>
                  </a:lnTo>
                  <a:lnTo>
                    <a:pt x="142" y="121"/>
                  </a:lnTo>
                  <a:lnTo>
                    <a:pt x="143" y="117"/>
                  </a:lnTo>
                  <a:lnTo>
                    <a:pt x="143" y="97"/>
                  </a:lnTo>
                  <a:lnTo>
                    <a:pt x="143" y="87"/>
                  </a:lnTo>
                  <a:lnTo>
                    <a:pt x="143" y="81"/>
                  </a:lnTo>
                  <a:lnTo>
                    <a:pt x="142" y="58"/>
                  </a:lnTo>
                  <a:lnTo>
                    <a:pt x="142" y="51"/>
                  </a:lnTo>
                  <a:lnTo>
                    <a:pt x="142" y="49"/>
                  </a:lnTo>
                  <a:lnTo>
                    <a:pt x="142" y="45"/>
                  </a:lnTo>
                  <a:lnTo>
                    <a:pt x="144" y="43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6" y="40"/>
                  </a:lnTo>
                  <a:lnTo>
                    <a:pt x="149" y="39"/>
                  </a:lnTo>
                  <a:lnTo>
                    <a:pt x="151" y="39"/>
                  </a:lnTo>
                  <a:lnTo>
                    <a:pt x="153" y="38"/>
                  </a:lnTo>
                  <a:lnTo>
                    <a:pt x="166" y="34"/>
                  </a:lnTo>
                  <a:lnTo>
                    <a:pt x="176" y="30"/>
                  </a:lnTo>
                  <a:lnTo>
                    <a:pt x="184" y="28"/>
                  </a:lnTo>
                  <a:lnTo>
                    <a:pt x="190" y="27"/>
                  </a:lnTo>
                  <a:lnTo>
                    <a:pt x="191" y="27"/>
                  </a:lnTo>
                  <a:lnTo>
                    <a:pt x="199" y="25"/>
                  </a:lnTo>
                  <a:lnTo>
                    <a:pt x="205" y="24"/>
                  </a:lnTo>
                  <a:lnTo>
                    <a:pt x="206" y="24"/>
                  </a:lnTo>
                  <a:lnTo>
                    <a:pt x="212" y="22"/>
                  </a:lnTo>
                  <a:lnTo>
                    <a:pt x="218" y="21"/>
                  </a:lnTo>
                  <a:lnTo>
                    <a:pt x="234" y="17"/>
                  </a:lnTo>
                  <a:lnTo>
                    <a:pt x="243" y="15"/>
                  </a:lnTo>
                  <a:lnTo>
                    <a:pt x="249" y="15"/>
                  </a:lnTo>
                  <a:lnTo>
                    <a:pt x="257" y="14"/>
                  </a:lnTo>
                  <a:lnTo>
                    <a:pt x="262" y="12"/>
                  </a:lnTo>
                  <a:lnTo>
                    <a:pt x="269" y="10"/>
                  </a:lnTo>
                  <a:lnTo>
                    <a:pt x="272" y="9"/>
                  </a:lnTo>
                  <a:lnTo>
                    <a:pt x="274" y="9"/>
                  </a:lnTo>
                  <a:lnTo>
                    <a:pt x="276" y="8"/>
                  </a:lnTo>
                  <a:lnTo>
                    <a:pt x="277" y="8"/>
                  </a:lnTo>
                  <a:lnTo>
                    <a:pt x="289" y="8"/>
                  </a:lnTo>
                  <a:lnTo>
                    <a:pt x="295" y="8"/>
                  </a:lnTo>
                  <a:lnTo>
                    <a:pt x="305" y="9"/>
                  </a:lnTo>
                  <a:lnTo>
                    <a:pt x="307" y="9"/>
                  </a:lnTo>
                  <a:lnTo>
                    <a:pt x="309" y="9"/>
                  </a:lnTo>
                  <a:lnTo>
                    <a:pt x="310" y="9"/>
                  </a:lnTo>
                  <a:lnTo>
                    <a:pt x="319" y="8"/>
                  </a:lnTo>
                  <a:lnTo>
                    <a:pt x="327" y="8"/>
                  </a:lnTo>
                  <a:lnTo>
                    <a:pt x="333" y="8"/>
                  </a:lnTo>
                  <a:lnTo>
                    <a:pt x="338" y="8"/>
                  </a:lnTo>
                  <a:lnTo>
                    <a:pt x="345" y="8"/>
                  </a:lnTo>
                  <a:lnTo>
                    <a:pt x="346" y="8"/>
                  </a:lnTo>
                  <a:lnTo>
                    <a:pt x="358" y="7"/>
                  </a:lnTo>
                  <a:lnTo>
                    <a:pt x="364" y="7"/>
                  </a:lnTo>
                  <a:lnTo>
                    <a:pt x="371" y="7"/>
                  </a:lnTo>
                  <a:lnTo>
                    <a:pt x="383" y="7"/>
                  </a:lnTo>
                  <a:lnTo>
                    <a:pt x="385" y="7"/>
                  </a:lnTo>
                  <a:lnTo>
                    <a:pt x="394" y="7"/>
                  </a:lnTo>
                  <a:lnTo>
                    <a:pt x="399" y="7"/>
                  </a:lnTo>
                  <a:lnTo>
                    <a:pt x="406" y="7"/>
                  </a:lnTo>
                  <a:lnTo>
                    <a:pt x="407" y="7"/>
                  </a:lnTo>
                  <a:lnTo>
                    <a:pt x="409" y="6"/>
                  </a:lnTo>
                  <a:lnTo>
                    <a:pt x="413" y="6"/>
                  </a:lnTo>
                  <a:lnTo>
                    <a:pt x="421" y="3"/>
                  </a:lnTo>
                  <a:lnTo>
                    <a:pt x="422" y="2"/>
                  </a:lnTo>
                  <a:lnTo>
                    <a:pt x="436" y="1"/>
                  </a:lnTo>
                  <a:lnTo>
                    <a:pt x="437" y="0"/>
                  </a:lnTo>
                  <a:lnTo>
                    <a:pt x="440" y="1"/>
                  </a:lnTo>
                  <a:lnTo>
                    <a:pt x="444" y="1"/>
                  </a:lnTo>
                  <a:lnTo>
                    <a:pt x="446" y="1"/>
                  </a:lnTo>
                  <a:lnTo>
                    <a:pt x="448" y="2"/>
                  </a:lnTo>
                  <a:lnTo>
                    <a:pt x="452" y="2"/>
                  </a:lnTo>
                  <a:lnTo>
                    <a:pt x="455" y="2"/>
                  </a:lnTo>
                  <a:lnTo>
                    <a:pt x="463" y="3"/>
                  </a:lnTo>
                  <a:lnTo>
                    <a:pt x="465" y="3"/>
                  </a:lnTo>
                  <a:lnTo>
                    <a:pt x="466" y="3"/>
                  </a:lnTo>
                  <a:lnTo>
                    <a:pt x="470" y="3"/>
                  </a:lnTo>
                  <a:lnTo>
                    <a:pt x="490" y="3"/>
                  </a:lnTo>
                  <a:lnTo>
                    <a:pt x="493" y="3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5" y="5"/>
                  </a:lnTo>
                  <a:lnTo>
                    <a:pt x="508" y="6"/>
                  </a:lnTo>
                  <a:lnTo>
                    <a:pt x="514" y="7"/>
                  </a:lnTo>
                  <a:lnTo>
                    <a:pt x="526" y="9"/>
                  </a:lnTo>
                  <a:lnTo>
                    <a:pt x="534" y="10"/>
                  </a:lnTo>
                  <a:lnTo>
                    <a:pt x="537" y="12"/>
                  </a:lnTo>
                  <a:lnTo>
                    <a:pt x="539" y="13"/>
                  </a:lnTo>
                  <a:lnTo>
                    <a:pt x="548" y="14"/>
                  </a:lnTo>
                  <a:lnTo>
                    <a:pt x="553" y="14"/>
                  </a:lnTo>
                  <a:lnTo>
                    <a:pt x="554" y="15"/>
                  </a:lnTo>
                  <a:lnTo>
                    <a:pt x="560" y="16"/>
                  </a:lnTo>
                  <a:lnTo>
                    <a:pt x="563" y="19"/>
                  </a:lnTo>
                  <a:lnTo>
                    <a:pt x="564" y="20"/>
                  </a:lnTo>
                  <a:lnTo>
                    <a:pt x="565" y="21"/>
                  </a:lnTo>
                  <a:lnTo>
                    <a:pt x="567" y="24"/>
                  </a:lnTo>
                  <a:lnTo>
                    <a:pt x="572" y="30"/>
                  </a:lnTo>
                  <a:lnTo>
                    <a:pt x="575" y="35"/>
                  </a:lnTo>
                  <a:lnTo>
                    <a:pt x="576" y="37"/>
                  </a:lnTo>
                  <a:lnTo>
                    <a:pt x="580" y="39"/>
                  </a:lnTo>
                  <a:lnTo>
                    <a:pt x="582" y="42"/>
                  </a:lnTo>
                  <a:lnTo>
                    <a:pt x="584" y="44"/>
                  </a:lnTo>
                  <a:lnTo>
                    <a:pt x="592" y="50"/>
                  </a:lnTo>
                  <a:lnTo>
                    <a:pt x="598" y="53"/>
                  </a:lnTo>
                  <a:lnTo>
                    <a:pt x="605" y="59"/>
                  </a:lnTo>
                  <a:lnTo>
                    <a:pt x="609" y="61"/>
                  </a:lnTo>
                  <a:lnTo>
                    <a:pt x="612" y="64"/>
                  </a:lnTo>
                  <a:lnTo>
                    <a:pt x="614" y="66"/>
                  </a:lnTo>
                  <a:lnTo>
                    <a:pt x="617" y="67"/>
                  </a:lnTo>
                  <a:lnTo>
                    <a:pt x="618" y="68"/>
                  </a:lnTo>
                  <a:lnTo>
                    <a:pt x="619" y="68"/>
                  </a:lnTo>
                  <a:lnTo>
                    <a:pt x="621" y="68"/>
                  </a:lnTo>
                  <a:lnTo>
                    <a:pt x="624" y="69"/>
                  </a:lnTo>
                  <a:lnTo>
                    <a:pt x="627" y="71"/>
                  </a:lnTo>
                  <a:lnTo>
                    <a:pt x="632" y="71"/>
                  </a:lnTo>
                  <a:lnTo>
                    <a:pt x="639" y="72"/>
                  </a:lnTo>
                  <a:lnTo>
                    <a:pt x="641" y="72"/>
                  </a:lnTo>
                  <a:lnTo>
                    <a:pt x="641" y="72"/>
                  </a:lnTo>
                  <a:lnTo>
                    <a:pt x="642" y="72"/>
                  </a:lnTo>
                  <a:lnTo>
                    <a:pt x="644" y="73"/>
                  </a:lnTo>
                  <a:lnTo>
                    <a:pt x="655" y="73"/>
                  </a:lnTo>
                  <a:lnTo>
                    <a:pt x="657" y="73"/>
                  </a:lnTo>
                  <a:lnTo>
                    <a:pt x="659" y="74"/>
                  </a:lnTo>
                  <a:lnTo>
                    <a:pt x="661" y="74"/>
                  </a:lnTo>
                  <a:lnTo>
                    <a:pt x="663" y="75"/>
                  </a:lnTo>
                  <a:lnTo>
                    <a:pt x="665" y="77"/>
                  </a:lnTo>
                  <a:lnTo>
                    <a:pt x="667" y="79"/>
                  </a:lnTo>
                  <a:lnTo>
                    <a:pt x="667" y="80"/>
                  </a:lnTo>
                  <a:lnTo>
                    <a:pt x="670" y="82"/>
                  </a:lnTo>
                  <a:lnTo>
                    <a:pt x="671" y="83"/>
                  </a:lnTo>
                  <a:lnTo>
                    <a:pt x="673" y="84"/>
                  </a:lnTo>
                  <a:lnTo>
                    <a:pt x="673" y="84"/>
                  </a:lnTo>
                  <a:lnTo>
                    <a:pt x="680" y="88"/>
                  </a:lnTo>
                  <a:lnTo>
                    <a:pt x="687" y="93"/>
                  </a:lnTo>
                  <a:lnTo>
                    <a:pt x="694" y="96"/>
                  </a:lnTo>
                  <a:lnTo>
                    <a:pt x="700" y="99"/>
                  </a:lnTo>
                  <a:lnTo>
                    <a:pt x="703" y="102"/>
                  </a:lnTo>
                  <a:lnTo>
                    <a:pt x="708" y="104"/>
                  </a:lnTo>
                  <a:lnTo>
                    <a:pt x="717" y="110"/>
                  </a:lnTo>
                  <a:lnTo>
                    <a:pt x="720" y="112"/>
                  </a:lnTo>
                  <a:lnTo>
                    <a:pt x="722" y="113"/>
                  </a:lnTo>
                  <a:lnTo>
                    <a:pt x="722" y="113"/>
                  </a:lnTo>
                  <a:lnTo>
                    <a:pt x="725" y="117"/>
                  </a:lnTo>
                  <a:lnTo>
                    <a:pt x="727" y="119"/>
                  </a:lnTo>
                  <a:lnTo>
                    <a:pt x="733" y="125"/>
                  </a:lnTo>
                  <a:lnTo>
                    <a:pt x="739" y="133"/>
                  </a:lnTo>
                  <a:lnTo>
                    <a:pt x="745" y="138"/>
                  </a:lnTo>
                  <a:lnTo>
                    <a:pt x="753" y="145"/>
                  </a:lnTo>
                  <a:lnTo>
                    <a:pt x="755" y="147"/>
                  </a:lnTo>
                  <a:lnTo>
                    <a:pt x="757" y="148"/>
                  </a:lnTo>
                  <a:lnTo>
                    <a:pt x="758" y="148"/>
                  </a:lnTo>
                  <a:lnTo>
                    <a:pt x="760" y="149"/>
                  </a:lnTo>
                  <a:lnTo>
                    <a:pt x="761" y="149"/>
                  </a:lnTo>
                  <a:lnTo>
                    <a:pt x="767" y="152"/>
                  </a:lnTo>
                  <a:lnTo>
                    <a:pt x="768" y="152"/>
                  </a:lnTo>
                  <a:lnTo>
                    <a:pt x="773" y="153"/>
                  </a:lnTo>
                  <a:lnTo>
                    <a:pt x="775" y="153"/>
                  </a:lnTo>
                  <a:lnTo>
                    <a:pt x="778" y="154"/>
                  </a:lnTo>
                  <a:lnTo>
                    <a:pt x="782" y="154"/>
                  </a:lnTo>
                  <a:lnTo>
                    <a:pt x="784" y="154"/>
                  </a:lnTo>
                  <a:lnTo>
                    <a:pt x="785" y="154"/>
                  </a:lnTo>
                  <a:lnTo>
                    <a:pt x="786" y="154"/>
                  </a:lnTo>
                  <a:lnTo>
                    <a:pt x="787" y="155"/>
                  </a:lnTo>
                  <a:lnTo>
                    <a:pt x="788" y="156"/>
                  </a:lnTo>
                  <a:lnTo>
                    <a:pt x="791" y="156"/>
                  </a:lnTo>
                  <a:lnTo>
                    <a:pt x="791" y="157"/>
                  </a:lnTo>
                  <a:lnTo>
                    <a:pt x="792" y="157"/>
                  </a:lnTo>
                  <a:lnTo>
                    <a:pt x="793" y="160"/>
                  </a:lnTo>
                  <a:lnTo>
                    <a:pt x="794" y="161"/>
                  </a:lnTo>
                  <a:lnTo>
                    <a:pt x="794" y="161"/>
                  </a:lnTo>
                  <a:lnTo>
                    <a:pt x="795" y="164"/>
                  </a:lnTo>
                  <a:lnTo>
                    <a:pt x="797" y="165"/>
                  </a:lnTo>
                  <a:lnTo>
                    <a:pt x="798" y="168"/>
                  </a:lnTo>
                  <a:lnTo>
                    <a:pt x="799" y="170"/>
                  </a:lnTo>
                  <a:lnTo>
                    <a:pt x="799" y="170"/>
                  </a:lnTo>
                  <a:lnTo>
                    <a:pt x="799" y="170"/>
                  </a:lnTo>
                  <a:lnTo>
                    <a:pt x="801" y="172"/>
                  </a:lnTo>
                  <a:lnTo>
                    <a:pt x="802" y="173"/>
                  </a:lnTo>
                  <a:lnTo>
                    <a:pt x="805" y="175"/>
                  </a:lnTo>
                  <a:lnTo>
                    <a:pt x="814" y="182"/>
                  </a:lnTo>
                  <a:lnTo>
                    <a:pt x="820" y="184"/>
                  </a:lnTo>
                  <a:lnTo>
                    <a:pt x="822" y="186"/>
                  </a:lnTo>
                  <a:lnTo>
                    <a:pt x="822" y="189"/>
                  </a:lnTo>
                  <a:lnTo>
                    <a:pt x="823" y="190"/>
                  </a:lnTo>
                  <a:lnTo>
                    <a:pt x="823" y="193"/>
                  </a:lnTo>
                  <a:lnTo>
                    <a:pt x="825" y="200"/>
                  </a:lnTo>
                  <a:lnTo>
                    <a:pt x="827" y="205"/>
                  </a:lnTo>
                  <a:lnTo>
                    <a:pt x="828" y="213"/>
                  </a:lnTo>
                  <a:lnTo>
                    <a:pt x="829" y="222"/>
                  </a:lnTo>
                  <a:lnTo>
                    <a:pt x="830" y="229"/>
                  </a:lnTo>
                  <a:lnTo>
                    <a:pt x="831" y="237"/>
                  </a:lnTo>
                </a:path>
              </a:pathLst>
            </a:custGeom>
            <a:noFill/>
            <a:ln w="25400">
              <a:solidFill>
                <a:srgbClr val="85000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xmlns="" id="{71A2DA20-AEB7-465C-B67B-D7110D22FB1B}"/>
                </a:ext>
              </a:extLst>
            </p:cNvPr>
            <p:cNvSpPr>
              <a:spLocks noEditPoints="1"/>
            </p:cNvSpPr>
            <p:nvPr/>
          </p:nvSpPr>
          <p:spPr bwMode="auto">
            <a:xfrm rot="19684339">
              <a:off x="5641656" y="3090810"/>
              <a:ext cx="1664179" cy="452339"/>
            </a:xfrm>
            <a:custGeom>
              <a:avLst/>
              <a:gdLst>
                <a:gd name="T0" fmla="*/ 206 w 436"/>
                <a:gd name="T1" fmla="*/ 52 h 130"/>
                <a:gd name="T2" fmla="*/ 214 w 436"/>
                <a:gd name="T3" fmla="*/ 53 h 130"/>
                <a:gd name="T4" fmla="*/ 217 w 436"/>
                <a:gd name="T5" fmla="*/ 54 h 130"/>
                <a:gd name="T6" fmla="*/ 224 w 436"/>
                <a:gd name="T7" fmla="*/ 64 h 130"/>
                <a:gd name="T8" fmla="*/ 226 w 436"/>
                <a:gd name="T9" fmla="*/ 66 h 130"/>
                <a:gd name="T10" fmla="*/ 230 w 436"/>
                <a:gd name="T11" fmla="*/ 69 h 130"/>
                <a:gd name="T12" fmla="*/ 245 w 436"/>
                <a:gd name="T13" fmla="*/ 77 h 130"/>
                <a:gd name="T14" fmla="*/ 264 w 436"/>
                <a:gd name="T15" fmla="*/ 89 h 130"/>
                <a:gd name="T16" fmla="*/ 268 w 436"/>
                <a:gd name="T17" fmla="*/ 90 h 130"/>
                <a:gd name="T18" fmla="*/ 278 w 436"/>
                <a:gd name="T19" fmla="*/ 91 h 130"/>
                <a:gd name="T20" fmla="*/ 289 w 436"/>
                <a:gd name="T21" fmla="*/ 91 h 130"/>
                <a:gd name="T22" fmla="*/ 298 w 436"/>
                <a:gd name="T23" fmla="*/ 94 h 130"/>
                <a:gd name="T24" fmla="*/ 302 w 436"/>
                <a:gd name="T25" fmla="*/ 95 h 130"/>
                <a:gd name="T26" fmla="*/ 313 w 436"/>
                <a:gd name="T27" fmla="*/ 95 h 130"/>
                <a:gd name="T28" fmla="*/ 317 w 436"/>
                <a:gd name="T29" fmla="*/ 97 h 130"/>
                <a:gd name="T30" fmla="*/ 343 w 436"/>
                <a:gd name="T31" fmla="*/ 102 h 130"/>
                <a:gd name="T32" fmla="*/ 373 w 436"/>
                <a:gd name="T33" fmla="*/ 108 h 130"/>
                <a:gd name="T34" fmla="*/ 390 w 436"/>
                <a:gd name="T35" fmla="*/ 113 h 130"/>
                <a:gd name="T36" fmla="*/ 395 w 436"/>
                <a:gd name="T37" fmla="*/ 114 h 130"/>
                <a:gd name="T38" fmla="*/ 407 w 436"/>
                <a:gd name="T39" fmla="*/ 119 h 130"/>
                <a:gd name="T40" fmla="*/ 427 w 436"/>
                <a:gd name="T41" fmla="*/ 126 h 130"/>
                <a:gd name="T42" fmla="*/ 436 w 436"/>
                <a:gd name="T43" fmla="*/ 130 h 130"/>
                <a:gd name="T44" fmla="*/ 202 w 436"/>
                <a:gd name="T45" fmla="*/ 40 h 130"/>
                <a:gd name="T46" fmla="*/ 203 w 436"/>
                <a:gd name="T47" fmla="*/ 43 h 130"/>
                <a:gd name="T48" fmla="*/ 206 w 436"/>
                <a:gd name="T49" fmla="*/ 51 h 130"/>
                <a:gd name="T50" fmla="*/ 5 w 436"/>
                <a:gd name="T51" fmla="*/ 28 h 130"/>
                <a:gd name="T52" fmla="*/ 23 w 436"/>
                <a:gd name="T53" fmla="*/ 29 h 130"/>
                <a:gd name="T54" fmla="*/ 28 w 436"/>
                <a:gd name="T55" fmla="*/ 29 h 130"/>
                <a:gd name="T56" fmla="*/ 33 w 436"/>
                <a:gd name="T57" fmla="*/ 28 h 130"/>
                <a:gd name="T58" fmla="*/ 37 w 436"/>
                <a:gd name="T59" fmla="*/ 23 h 130"/>
                <a:gd name="T60" fmla="*/ 43 w 436"/>
                <a:gd name="T61" fmla="*/ 15 h 130"/>
                <a:gd name="T62" fmla="*/ 45 w 436"/>
                <a:gd name="T63" fmla="*/ 14 h 130"/>
                <a:gd name="T64" fmla="*/ 49 w 436"/>
                <a:gd name="T65" fmla="*/ 14 h 130"/>
                <a:gd name="T66" fmla="*/ 53 w 436"/>
                <a:gd name="T67" fmla="*/ 15 h 130"/>
                <a:gd name="T68" fmla="*/ 67 w 436"/>
                <a:gd name="T69" fmla="*/ 18 h 130"/>
                <a:gd name="T70" fmla="*/ 76 w 436"/>
                <a:gd name="T71" fmla="*/ 21 h 130"/>
                <a:gd name="T72" fmla="*/ 91 w 436"/>
                <a:gd name="T73" fmla="*/ 21 h 130"/>
                <a:gd name="T74" fmla="*/ 95 w 436"/>
                <a:gd name="T75" fmla="*/ 17 h 130"/>
                <a:gd name="T76" fmla="*/ 95 w 436"/>
                <a:gd name="T77" fmla="*/ 7 h 130"/>
                <a:gd name="T78" fmla="*/ 96 w 436"/>
                <a:gd name="T79" fmla="*/ 2 h 130"/>
                <a:gd name="T80" fmla="*/ 97 w 436"/>
                <a:gd name="T81" fmla="*/ 1 h 130"/>
                <a:gd name="T82" fmla="*/ 109 w 436"/>
                <a:gd name="T83" fmla="*/ 0 h 130"/>
                <a:gd name="T84" fmla="*/ 121 w 436"/>
                <a:gd name="T85" fmla="*/ 0 h 130"/>
                <a:gd name="T86" fmla="*/ 131 w 436"/>
                <a:gd name="T87" fmla="*/ 1 h 130"/>
                <a:gd name="T88" fmla="*/ 135 w 436"/>
                <a:gd name="T89" fmla="*/ 2 h 130"/>
                <a:gd name="T90" fmla="*/ 141 w 436"/>
                <a:gd name="T91" fmla="*/ 3 h 130"/>
                <a:gd name="T92" fmla="*/ 148 w 436"/>
                <a:gd name="T93" fmla="*/ 7 h 130"/>
                <a:gd name="T94" fmla="*/ 158 w 436"/>
                <a:gd name="T95" fmla="*/ 15 h 130"/>
                <a:gd name="T96" fmla="*/ 163 w 436"/>
                <a:gd name="T97" fmla="*/ 18 h 130"/>
                <a:gd name="T98" fmla="*/ 174 w 436"/>
                <a:gd name="T99" fmla="*/ 24 h 130"/>
                <a:gd name="T100" fmla="*/ 189 w 436"/>
                <a:gd name="T101" fmla="*/ 32 h 130"/>
                <a:gd name="T102" fmla="*/ 200 w 436"/>
                <a:gd name="T103" fmla="*/ 3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6" h="130">
                  <a:moveTo>
                    <a:pt x="206" y="52"/>
                  </a:moveTo>
                  <a:lnTo>
                    <a:pt x="206" y="52"/>
                  </a:lnTo>
                  <a:moveTo>
                    <a:pt x="206" y="52"/>
                  </a:moveTo>
                  <a:lnTo>
                    <a:pt x="208" y="52"/>
                  </a:lnTo>
                  <a:lnTo>
                    <a:pt x="213" y="53"/>
                  </a:lnTo>
                  <a:lnTo>
                    <a:pt x="214" y="53"/>
                  </a:lnTo>
                  <a:lnTo>
                    <a:pt x="215" y="54"/>
                  </a:lnTo>
                  <a:lnTo>
                    <a:pt x="216" y="54"/>
                  </a:lnTo>
                  <a:lnTo>
                    <a:pt x="217" y="54"/>
                  </a:lnTo>
                  <a:lnTo>
                    <a:pt x="218" y="56"/>
                  </a:lnTo>
                  <a:lnTo>
                    <a:pt x="221" y="59"/>
                  </a:lnTo>
                  <a:lnTo>
                    <a:pt x="224" y="64"/>
                  </a:lnTo>
                  <a:lnTo>
                    <a:pt x="225" y="65"/>
                  </a:lnTo>
                  <a:lnTo>
                    <a:pt x="225" y="66"/>
                  </a:lnTo>
                  <a:lnTo>
                    <a:pt x="226" y="66"/>
                  </a:lnTo>
                  <a:lnTo>
                    <a:pt x="227" y="68"/>
                  </a:lnTo>
                  <a:lnTo>
                    <a:pt x="229" y="68"/>
                  </a:lnTo>
                  <a:lnTo>
                    <a:pt x="230" y="69"/>
                  </a:lnTo>
                  <a:lnTo>
                    <a:pt x="237" y="73"/>
                  </a:lnTo>
                  <a:lnTo>
                    <a:pt x="238" y="74"/>
                  </a:lnTo>
                  <a:lnTo>
                    <a:pt x="245" y="77"/>
                  </a:lnTo>
                  <a:lnTo>
                    <a:pt x="262" y="87"/>
                  </a:lnTo>
                  <a:lnTo>
                    <a:pt x="263" y="88"/>
                  </a:lnTo>
                  <a:lnTo>
                    <a:pt x="264" y="89"/>
                  </a:lnTo>
                  <a:lnTo>
                    <a:pt x="264" y="89"/>
                  </a:lnTo>
                  <a:lnTo>
                    <a:pt x="267" y="90"/>
                  </a:lnTo>
                  <a:lnTo>
                    <a:pt x="268" y="90"/>
                  </a:lnTo>
                  <a:lnTo>
                    <a:pt x="269" y="91"/>
                  </a:lnTo>
                  <a:lnTo>
                    <a:pt x="271" y="91"/>
                  </a:lnTo>
                  <a:lnTo>
                    <a:pt x="278" y="91"/>
                  </a:lnTo>
                  <a:lnTo>
                    <a:pt x="285" y="91"/>
                  </a:lnTo>
                  <a:lnTo>
                    <a:pt x="285" y="91"/>
                  </a:lnTo>
                  <a:lnTo>
                    <a:pt x="289" y="91"/>
                  </a:lnTo>
                  <a:lnTo>
                    <a:pt x="290" y="93"/>
                  </a:lnTo>
                  <a:lnTo>
                    <a:pt x="296" y="94"/>
                  </a:lnTo>
                  <a:lnTo>
                    <a:pt x="298" y="94"/>
                  </a:lnTo>
                  <a:lnTo>
                    <a:pt x="300" y="95"/>
                  </a:lnTo>
                  <a:lnTo>
                    <a:pt x="302" y="95"/>
                  </a:lnTo>
                  <a:lnTo>
                    <a:pt x="302" y="95"/>
                  </a:lnTo>
                  <a:lnTo>
                    <a:pt x="306" y="95"/>
                  </a:lnTo>
                  <a:lnTo>
                    <a:pt x="309" y="95"/>
                  </a:lnTo>
                  <a:lnTo>
                    <a:pt x="313" y="95"/>
                  </a:lnTo>
                  <a:lnTo>
                    <a:pt x="314" y="96"/>
                  </a:lnTo>
                  <a:lnTo>
                    <a:pt x="316" y="96"/>
                  </a:lnTo>
                  <a:lnTo>
                    <a:pt x="317" y="97"/>
                  </a:lnTo>
                  <a:lnTo>
                    <a:pt x="324" y="98"/>
                  </a:lnTo>
                  <a:lnTo>
                    <a:pt x="332" y="99"/>
                  </a:lnTo>
                  <a:lnTo>
                    <a:pt x="343" y="102"/>
                  </a:lnTo>
                  <a:lnTo>
                    <a:pt x="368" y="108"/>
                  </a:lnTo>
                  <a:lnTo>
                    <a:pt x="370" y="108"/>
                  </a:lnTo>
                  <a:lnTo>
                    <a:pt x="373" y="108"/>
                  </a:lnTo>
                  <a:lnTo>
                    <a:pt x="375" y="109"/>
                  </a:lnTo>
                  <a:lnTo>
                    <a:pt x="382" y="111"/>
                  </a:lnTo>
                  <a:lnTo>
                    <a:pt x="390" y="113"/>
                  </a:lnTo>
                  <a:lnTo>
                    <a:pt x="391" y="113"/>
                  </a:lnTo>
                  <a:lnTo>
                    <a:pt x="392" y="113"/>
                  </a:lnTo>
                  <a:lnTo>
                    <a:pt x="395" y="114"/>
                  </a:lnTo>
                  <a:lnTo>
                    <a:pt x="396" y="114"/>
                  </a:lnTo>
                  <a:lnTo>
                    <a:pt x="403" y="117"/>
                  </a:lnTo>
                  <a:lnTo>
                    <a:pt x="407" y="119"/>
                  </a:lnTo>
                  <a:lnTo>
                    <a:pt x="414" y="121"/>
                  </a:lnTo>
                  <a:lnTo>
                    <a:pt x="421" y="124"/>
                  </a:lnTo>
                  <a:lnTo>
                    <a:pt x="427" y="126"/>
                  </a:lnTo>
                  <a:lnTo>
                    <a:pt x="435" y="130"/>
                  </a:lnTo>
                  <a:lnTo>
                    <a:pt x="436" y="130"/>
                  </a:lnTo>
                  <a:lnTo>
                    <a:pt x="436" y="130"/>
                  </a:lnTo>
                  <a:moveTo>
                    <a:pt x="202" y="39"/>
                  </a:moveTo>
                  <a:lnTo>
                    <a:pt x="202" y="39"/>
                  </a:lnTo>
                  <a:lnTo>
                    <a:pt x="202" y="40"/>
                  </a:lnTo>
                  <a:lnTo>
                    <a:pt x="202" y="42"/>
                  </a:lnTo>
                  <a:lnTo>
                    <a:pt x="203" y="42"/>
                  </a:lnTo>
                  <a:lnTo>
                    <a:pt x="203" y="43"/>
                  </a:lnTo>
                  <a:lnTo>
                    <a:pt x="204" y="46"/>
                  </a:lnTo>
                  <a:lnTo>
                    <a:pt x="206" y="50"/>
                  </a:lnTo>
                  <a:lnTo>
                    <a:pt x="206" y="51"/>
                  </a:lnTo>
                  <a:lnTo>
                    <a:pt x="206" y="52"/>
                  </a:lnTo>
                  <a:moveTo>
                    <a:pt x="0" y="27"/>
                  </a:moveTo>
                  <a:lnTo>
                    <a:pt x="5" y="28"/>
                  </a:lnTo>
                  <a:lnTo>
                    <a:pt x="17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5" y="29"/>
                  </a:lnTo>
                  <a:lnTo>
                    <a:pt x="26" y="29"/>
                  </a:lnTo>
                  <a:lnTo>
                    <a:pt x="28" y="29"/>
                  </a:lnTo>
                  <a:lnTo>
                    <a:pt x="29" y="29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7" y="23"/>
                  </a:lnTo>
                  <a:lnTo>
                    <a:pt x="42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4"/>
                  </a:lnTo>
                  <a:lnTo>
                    <a:pt x="44" y="14"/>
                  </a:lnTo>
                  <a:lnTo>
                    <a:pt x="45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0" y="14"/>
                  </a:lnTo>
                  <a:lnTo>
                    <a:pt x="52" y="15"/>
                  </a:lnTo>
                  <a:lnTo>
                    <a:pt x="53" y="15"/>
                  </a:lnTo>
                  <a:lnTo>
                    <a:pt x="57" y="16"/>
                  </a:lnTo>
                  <a:lnTo>
                    <a:pt x="64" y="17"/>
                  </a:lnTo>
                  <a:lnTo>
                    <a:pt x="67" y="18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6" y="21"/>
                  </a:lnTo>
                  <a:lnTo>
                    <a:pt x="85" y="21"/>
                  </a:lnTo>
                  <a:lnTo>
                    <a:pt x="87" y="21"/>
                  </a:lnTo>
                  <a:lnTo>
                    <a:pt x="91" y="21"/>
                  </a:lnTo>
                  <a:lnTo>
                    <a:pt x="94" y="21"/>
                  </a:lnTo>
                  <a:lnTo>
                    <a:pt x="94" y="20"/>
                  </a:lnTo>
                  <a:lnTo>
                    <a:pt x="95" y="17"/>
                  </a:lnTo>
                  <a:lnTo>
                    <a:pt x="95" y="14"/>
                  </a:lnTo>
                  <a:lnTo>
                    <a:pt x="95" y="13"/>
                  </a:lnTo>
                  <a:lnTo>
                    <a:pt x="95" y="7"/>
                  </a:lnTo>
                  <a:lnTo>
                    <a:pt x="95" y="5"/>
                  </a:lnTo>
                  <a:lnTo>
                    <a:pt x="96" y="3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98" y="1"/>
                  </a:lnTo>
                  <a:lnTo>
                    <a:pt x="101" y="1"/>
                  </a:lnTo>
                  <a:lnTo>
                    <a:pt x="109" y="0"/>
                  </a:lnTo>
                  <a:lnTo>
                    <a:pt x="115" y="0"/>
                  </a:lnTo>
                  <a:lnTo>
                    <a:pt x="116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4" y="0"/>
                  </a:lnTo>
                  <a:lnTo>
                    <a:pt x="131" y="1"/>
                  </a:lnTo>
                  <a:lnTo>
                    <a:pt x="132" y="1"/>
                  </a:lnTo>
                  <a:lnTo>
                    <a:pt x="135" y="1"/>
                  </a:lnTo>
                  <a:lnTo>
                    <a:pt x="135" y="2"/>
                  </a:lnTo>
                  <a:lnTo>
                    <a:pt x="138" y="2"/>
                  </a:lnTo>
                  <a:lnTo>
                    <a:pt x="140" y="3"/>
                  </a:lnTo>
                  <a:lnTo>
                    <a:pt x="141" y="3"/>
                  </a:lnTo>
                  <a:lnTo>
                    <a:pt x="143" y="5"/>
                  </a:lnTo>
                  <a:lnTo>
                    <a:pt x="146" y="6"/>
                  </a:lnTo>
                  <a:lnTo>
                    <a:pt x="148" y="7"/>
                  </a:lnTo>
                  <a:lnTo>
                    <a:pt x="150" y="9"/>
                  </a:lnTo>
                  <a:lnTo>
                    <a:pt x="156" y="13"/>
                  </a:lnTo>
                  <a:lnTo>
                    <a:pt x="158" y="15"/>
                  </a:lnTo>
                  <a:lnTo>
                    <a:pt x="161" y="16"/>
                  </a:lnTo>
                  <a:lnTo>
                    <a:pt x="162" y="17"/>
                  </a:lnTo>
                  <a:lnTo>
                    <a:pt x="163" y="18"/>
                  </a:lnTo>
                  <a:lnTo>
                    <a:pt x="168" y="21"/>
                  </a:lnTo>
                  <a:lnTo>
                    <a:pt x="171" y="23"/>
                  </a:lnTo>
                  <a:lnTo>
                    <a:pt x="174" y="24"/>
                  </a:lnTo>
                  <a:lnTo>
                    <a:pt x="181" y="28"/>
                  </a:lnTo>
                  <a:lnTo>
                    <a:pt x="186" y="31"/>
                  </a:lnTo>
                  <a:lnTo>
                    <a:pt x="189" y="32"/>
                  </a:lnTo>
                  <a:lnTo>
                    <a:pt x="194" y="36"/>
                  </a:lnTo>
                  <a:lnTo>
                    <a:pt x="199" y="38"/>
                  </a:lnTo>
                  <a:lnTo>
                    <a:pt x="200" y="38"/>
                  </a:lnTo>
                  <a:lnTo>
                    <a:pt x="202" y="38"/>
                  </a:lnTo>
                </a:path>
              </a:pathLst>
            </a:custGeom>
            <a:noFill/>
            <a:ln w="25400">
              <a:solidFill>
                <a:srgbClr val="85000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Freeform 15">
            <a:extLst>
              <a:ext uri="{FF2B5EF4-FFF2-40B4-BE49-F238E27FC236}">
                <a16:creationId xmlns:a16="http://schemas.microsoft.com/office/drawing/2014/main" xmlns="" id="{9D9830E8-BD23-4CDF-B862-310721E7AC82}"/>
              </a:ext>
            </a:extLst>
          </p:cNvPr>
          <p:cNvSpPr>
            <a:spLocks/>
          </p:cNvSpPr>
          <p:nvPr/>
        </p:nvSpPr>
        <p:spPr bwMode="auto">
          <a:xfrm rot="18545756">
            <a:off x="6481633" y="3208128"/>
            <a:ext cx="404594" cy="3029745"/>
          </a:xfrm>
          <a:custGeom>
            <a:avLst/>
            <a:gdLst>
              <a:gd name="T0" fmla="*/ 89 w 106"/>
              <a:gd name="T1" fmla="*/ 0 h 612"/>
              <a:gd name="T2" fmla="*/ 99 w 106"/>
              <a:gd name="T3" fmla="*/ 1 h 612"/>
              <a:gd name="T4" fmla="*/ 106 w 106"/>
              <a:gd name="T5" fmla="*/ 4 h 612"/>
              <a:gd name="T6" fmla="*/ 106 w 106"/>
              <a:gd name="T7" fmla="*/ 11 h 612"/>
              <a:gd name="T8" fmla="*/ 105 w 106"/>
              <a:gd name="T9" fmla="*/ 37 h 612"/>
              <a:gd name="T10" fmla="*/ 105 w 106"/>
              <a:gd name="T11" fmla="*/ 45 h 612"/>
              <a:gd name="T12" fmla="*/ 104 w 106"/>
              <a:gd name="T13" fmla="*/ 49 h 612"/>
              <a:gd name="T14" fmla="*/ 104 w 106"/>
              <a:gd name="T15" fmla="*/ 60 h 612"/>
              <a:gd name="T16" fmla="*/ 104 w 106"/>
              <a:gd name="T17" fmla="*/ 68 h 612"/>
              <a:gd name="T18" fmla="*/ 103 w 106"/>
              <a:gd name="T19" fmla="*/ 72 h 612"/>
              <a:gd name="T20" fmla="*/ 102 w 106"/>
              <a:gd name="T21" fmla="*/ 93 h 612"/>
              <a:gd name="T22" fmla="*/ 99 w 106"/>
              <a:gd name="T23" fmla="*/ 130 h 612"/>
              <a:gd name="T24" fmla="*/ 99 w 106"/>
              <a:gd name="T25" fmla="*/ 142 h 612"/>
              <a:gd name="T26" fmla="*/ 98 w 106"/>
              <a:gd name="T27" fmla="*/ 166 h 612"/>
              <a:gd name="T28" fmla="*/ 97 w 106"/>
              <a:gd name="T29" fmla="*/ 185 h 612"/>
              <a:gd name="T30" fmla="*/ 96 w 106"/>
              <a:gd name="T31" fmla="*/ 207 h 612"/>
              <a:gd name="T32" fmla="*/ 95 w 106"/>
              <a:gd name="T33" fmla="*/ 218 h 612"/>
              <a:gd name="T34" fmla="*/ 93 w 106"/>
              <a:gd name="T35" fmla="*/ 226 h 612"/>
              <a:gd name="T36" fmla="*/ 90 w 106"/>
              <a:gd name="T37" fmla="*/ 238 h 612"/>
              <a:gd name="T38" fmla="*/ 89 w 106"/>
              <a:gd name="T39" fmla="*/ 244 h 612"/>
              <a:gd name="T40" fmla="*/ 87 w 106"/>
              <a:gd name="T41" fmla="*/ 257 h 612"/>
              <a:gd name="T42" fmla="*/ 85 w 106"/>
              <a:gd name="T43" fmla="*/ 267 h 612"/>
              <a:gd name="T44" fmla="*/ 83 w 106"/>
              <a:gd name="T45" fmla="*/ 277 h 612"/>
              <a:gd name="T46" fmla="*/ 82 w 106"/>
              <a:gd name="T47" fmla="*/ 288 h 612"/>
              <a:gd name="T48" fmla="*/ 81 w 106"/>
              <a:gd name="T49" fmla="*/ 304 h 612"/>
              <a:gd name="T50" fmla="*/ 81 w 106"/>
              <a:gd name="T51" fmla="*/ 315 h 612"/>
              <a:gd name="T52" fmla="*/ 81 w 106"/>
              <a:gd name="T53" fmla="*/ 319 h 612"/>
              <a:gd name="T54" fmla="*/ 79 w 106"/>
              <a:gd name="T55" fmla="*/ 332 h 612"/>
              <a:gd name="T56" fmla="*/ 76 w 106"/>
              <a:gd name="T57" fmla="*/ 342 h 612"/>
              <a:gd name="T58" fmla="*/ 73 w 106"/>
              <a:gd name="T59" fmla="*/ 352 h 612"/>
              <a:gd name="T60" fmla="*/ 70 w 106"/>
              <a:gd name="T61" fmla="*/ 361 h 612"/>
              <a:gd name="T62" fmla="*/ 64 w 106"/>
              <a:gd name="T63" fmla="*/ 376 h 612"/>
              <a:gd name="T64" fmla="*/ 56 w 106"/>
              <a:gd name="T65" fmla="*/ 396 h 612"/>
              <a:gd name="T66" fmla="*/ 52 w 106"/>
              <a:gd name="T67" fmla="*/ 407 h 612"/>
              <a:gd name="T68" fmla="*/ 49 w 106"/>
              <a:gd name="T69" fmla="*/ 414 h 612"/>
              <a:gd name="T70" fmla="*/ 49 w 106"/>
              <a:gd name="T71" fmla="*/ 418 h 612"/>
              <a:gd name="T72" fmla="*/ 46 w 106"/>
              <a:gd name="T73" fmla="*/ 422 h 612"/>
              <a:gd name="T74" fmla="*/ 36 w 106"/>
              <a:gd name="T75" fmla="*/ 454 h 612"/>
              <a:gd name="T76" fmla="*/ 30 w 106"/>
              <a:gd name="T77" fmla="*/ 470 h 612"/>
              <a:gd name="T78" fmla="*/ 27 w 106"/>
              <a:gd name="T79" fmla="*/ 480 h 612"/>
              <a:gd name="T80" fmla="*/ 26 w 106"/>
              <a:gd name="T81" fmla="*/ 485 h 612"/>
              <a:gd name="T82" fmla="*/ 20 w 106"/>
              <a:gd name="T83" fmla="*/ 504 h 612"/>
              <a:gd name="T84" fmla="*/ 18 w 106"/>
              <a:gd name="T85" fmla="*/ 516 h 612"/>
              <a:gd name="T86" fmla="*/ 16 w 106"/>
              <a:gd name="T87" fmla="*/ 524 h 612"/>
              <a:gd name="T88" fmla="*/ 18 w 106"/>
              <a:gd name="T89" fmla="*/ 532 h 612"/>
              <a:gd name="T90" fmla="*/ 18 w 106"/>
              <a:gd name="T91" fmla="*/ 540 h 612"/>
              <a:gd name="T92" fmla="*/ 20 w 106"/>
              <a:gd name="T93" fmla="*/ 559 h 612"/>
              <a:gd name="T94" fmla="*/ 20 w 106"/>
              <a:gd name="T95" fmla="*/ 562 h 612"/>
              <a:gd name="T96" fmla="*/ 19 w 106"/>
              <a:gd name="T97" fmla="*/ 566 h 612"/>
              <a:gd name="T98" fmla="*/ 11 w 106"/>
              <a:gd name="T99" fmla="*/ 583 h 612"/>
              <a:gd name="T100" fmla="*/ 7 w 106"/>
              <a:gd name="T101" fmla="*/ 589 h 612"/>
              <a:gd name="T102" fmla="*/ 4 w 106"/>
              <a:gd name="T103" fmla="*/ 600 h 612"/>
              <a:gd name="T104" fmla="*/ 0 w 106"/>
              <a:gd name="T105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6" h="612">
                <a:moveTo>
                  <a:pt x="88" y="0"/>
                </a:moveTo>
                <a:lnTo>
                  <a:pt x="89" y="0"/>
                </a:lnTo>
                <a:lnTo>
                  <a:pt x="95" y="1"/>
                </a:lnTo>
                <a:lnTo>
                  <a:pt x="99" y="1"/>
                </a:lnTo>
                <a:lnTo>
                  <a:pt x="102" y="2"/>
                </a:lnTo>
                <a:lnTo>
                  <a:pt x="106" y="4"/>
                </a:lnTo>
                <a:lnTo>
                  <a:pt x="106" y="7"/>
                </a:lnTo>
                <a:lnTo>
                  <a:pt x="106" y="11"/>
                </a:lnTo>
                <a:lnTo>
                  <a:pt x="105" y="21"/>
                </a:lnTo>
                <a:lnTo>
                  <a:pt x="105" y="37"/>
                </a:lnTo>
                <a:lnTo>
                  <a:pt x="104" y="43"/>
                </a:lnTo>
                <a:lnTo>
                  <a:pt x="105" y="45"/>
                </a:lnTo>
                <a:lnTo>
                  <a:pt x="105" y="46"/>
                </a:lnTo>
                <a:lnTo>
                  <a:pt x="104" y="49"/>
                </a:lnTo>
                <a:lnTo>
                  <a:pt x="104" y="57"/>
                </a:lnTo>
                <a:lnTo>
                  <a:pt x="104" y="60"/>
                </a:lnTo>
                <a:lnTo>
                  <a:pt x="105" y="67"/>
                </a:lnTo>
                <a:lnTo>
                  <a:pt x="104" y="68"/>
                </a:lnTo>
                <a:lnTo>
                  <a:pt x="103" y="71"/>
                </a:lnTo>
                <a:lnTo>
                  <a:pt x="103" y="72"/>
                </a:lnTo>
                <a:lnTo>
                  <a:pt x="103" y="75"/>
                </a:lnTo>
                <a:lnTo>
                  <a:pt x="102" y="93"/>
                </a:lnTo>
                <a:lnTo>
                  <a:pt x="101" y="123"/>
                </a:lnTo>
                <a:lnTo>
                  <a:pt x="99" y="130"/>
                </a:lnTo>
                <a:lnTo>
                  <a:pt x="99" y="135"/>
                </a:lnTo>
                <a:lnTo>
                  <a:pt x="99" y="142"/>
                </a:lnTo>
                <a:lnTo>
                  <a:pt x="99" y="149"/>
                </a:lnTo>
                <a:lnTo>
                  <a:pt x="98" y="166"/>
                </a:lnTo>
                <a:lnTo>
                  <a:pt x="98" y="177"/>
                </a:lnTo>
                <a:lnTo>
                  <a:pt x="97" y="185"/>
                </a:lnTo>
                <a:lnTo>
                  <a:pt x="97" y="192"/>
                </a:lnTo>
                <a:lnTo>
                  <a:pt x="96" y="207"/>
                </a:lnTo>
                <a:lnTo>
                  <a:pt x="95" y="212"/>
                </a:lnTo>
                <a:lnTo>
                  <a:pt x="95" y="218"/>
                </a:lnTo>
                <a:lnTo>
                  <a:pt x="94" y="221"/>
                </a:lnTo>
                <a:lnTo>
                  <a:pt x="93" y="226"/>
                </a:lnTo>
                <a:lnTo>
                  <a:pt x="91" y="233"/>
                </a:lnTo>
                <a:lnTo>
                  <a:pt x="90" y="238"/>
                </a:lnTo>
                <a:lnTo>
                  <a:pt x="90" y="241"/>
                </a:lnTo>
                <a:lnTo>
                  <a:pt x="89" y="244"/>
                </a:lnTo>
                <a:lnTo>
                  <a:pt x="89" y="249"/>
                </a:lnTo>
                <a:lnTo>
                  <a:pt x="87" y="257"/>
                </a:lnTo>
                <a:lnTo>
                  <a:pt x="86" y="263"/>
                </a:lnTo>
                <a:lnTo>
                  <a:pt x="85" y="267"/>
                </a:lnTo>
                <a:lnTo>
                  <a:pt x="83" y="272"/>
                </a:lnTo>
                <a:lnTo>
                  <a:pt x="83" y="277"/>
                </a:lnTo>
                <a:lnTo>
                  <a:pt x="82" y="281"/>
                </a:lnTo>
                <a:lnTo>
                  <a:pt x="82" y="288"/>
                </a:lnTo>
                <a:lnTo>
                  <a:pt x="81" y="300"/>
                </a:lnTo>
                <a:lnTo>
                  <a:pt x="81" y="304"/>
                </a:lnTo>
                <a:lnTo>
                  <a:pt x="81" y="310"/>
                </a:lnTo>
                <a:lnTo>
                  <a:pt x="81" y="315"/>
                </a:lnTo>
                <a:lnTo>
                  <a:pt x="81" y="318"/>
                </a:lnTo>
                <a:lnTo>
                  <a:pt x="81" y="319"/>
                </a:lnTo>
                <a:lnTo>
                  <a:pt x="81" y="324"/>
                </a:lnTo>
                <a:lnTo>
                  <a:pt x="79" y="332"/>
                </a:lnTo>
                <a:lnTo>
                  <a:pt x="78" y="339"/>
                </a:lnTo>
                <a:lnTo>
                  <a:pt x="76" y="342"/>
                </a:lnTo>
                <a:lnTo>
                  <a:pt x="75" y="347"/>
                </a:lnTo>
                <a:lnTo>
                  <a:pt x="73" y="352"/>
                </a:lnTo>
                <a:lnTo>
                  <a:pt x="72" y="356"/>
                </a:lnTo>
                <a:lnTo>
                  <a:pt x="70" y="361"/>
                </a:lnTo>
                <a:lnTo>
                  <a:pt x="66" y="370"/>
                </a:lnTo>
                <a:lnTo>
                  <a:pt x="64" y="376"/>
                </a:lnTo>
                <a:lnTo>
                  <a:pt x="58" y="391"/>
                </a:lnTo>
                <a:lnTo>
                  <a:pt x="56" y="396"/>
                </a:lnTo>
                <a:lnTo>
                  <a:pt x="55" y="399"/>
                </a:lnTo>
                <a:lnTo>
                  <a:pt x="52" y="407"/>
                </a:lnTo>
                <a:lnTo>
                  <a:pt x="50" y="412"/>
                </a:lnTo>
                <a:lnTo>
                  <a:pt x="49" y="414"/>
                </a:lnTo>
                <a:lnTo>
                  <a:pt x="49" y="417"/>
                </a:lnTo>
                <a:lnTo>
                  <a:pt x="49" y="418"/>
                </a:lnTo>
                <a:lnTo>
                  <a:pt x="48" y="420"/>
                </a:lnTo>
                <a:lnTo>
                  <a:pt x="46" y="422"/>
                </a:lnTo>
                <a:lnTo>
                  <a:pt x="40" y="441"/>
                </a:lnTo>
                <a:lnTo>
                  <a:pt x="36" y="454"/>
                </a:lnTo>
                <a:lnTo>
                  <a:pt x="33" y="464"/>
                </a:lnTo>
                <a:lnTo>
                  <a:pt x="30" y="470"/>
                </a:lnTo>
                <a:lnTo>
                  <a:pt x="29" y="473"/>
                </a:lnTo>
                <a:lnTo>
                  <a:pt x="27" y="480"/>
                </a:lnTo>
                <a:lnTo>
                  <a:pt x="27" y="481"/>
                </a:lnTo>
                <a:lnTo>
                  <a:pt x="26" y="485"/>
                </a:lnTo>
                <a:lnTo>
                  <a:pt x="22" y="499"/>
                </a:lnTo>
                <a:lnTo>
                  <a:pt x="20" y="504"/>
                </a:lnTo>
                <a:lnTo>
                  <a:pt x="19" y="511"/>
                </a:lnTo>
                <a:lnTo>
                  <a:pt x="18" y="516"/>
                </a:lnTo>
                <a:lnTo>
                  <a:pt x="18" y="519"/>
                </a:lnTo>
                <a:lnTo>
                  <a:pt x="16" y="524"/>
                </a:lnTo>
                <a:lnTo>
                  <a:pt x="18" y="529"/>
                </a:lnTo>
                <a:lnTo>
                  <a:pt x="18" y="532"/>
                </a:lnTo>
                <a:lnTo>
                  <a:pt x="18" y="536"/>
                </a:lnTo>
                <a:lnTo>
                  <a:pt x="18" y="540"/>
                </a:lnTo>
                <a:lnTo>
                  <a:pt x="20" y="556"/>
                </a:lnTo>
                <a:lnTo>
                  <a:pt x="20" y="559"/>
                </a:lnTo>
                <a:lnTo>
                  <a:pt x="20" y="561"/>
                </a:lnTo>
                <a:lnTo>
                  <a:pt x="20" y="562"/>
                </a:lnTo>
                <a:lnTo>
                  <a:pt x="20" y="563"/>
                </a:lnTo>
                <a:lnTo>
                  <a:pt x="19" y="566"/>
                </a:lnTo>
                <a:lnTo>
                  <a:pt x="18" y="569"/>
                </a:lnTo>
                <a:lnTo>
                  <a:pt x="11" y="583"/>
                </a:lnTo>
                <a:lnTo>
                  <a:pt x="8" y="587"/>
                </a:lnTo>
                <a:lnTo>
                  <a:pt x="7" y="589"/>
                </a:lnTo>
                <a:lnTo>
                  <a:pt x="6" y="595"/>
                </a:lnTo>
                <a:lnTo>
                  <a:pt x="4" y="600"/>
                </a:lnTo>
                <a:lnTo>
                  <a:pt x="3" y="605"/>
                </a:lnTo>
                <a:lnTo>
                  <a:pt x="0" y="612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xmlns="" id="{483D7C7E-BAE9-4A95-875E-02E0B79F4B93}"/>
              </a:ext>
            </a:extLst>
          </p:cNvPr>
          <p:cNvSpPr>
            <a:spLocks/>
          </p:cNvSpPr>
          <p:nvPr/>
        </p:nvSpPr>
        <p:spPr bwMode="auto">
          <a:xfrm rot="19630694">
            <a:off x="2361041" y="3362201"/>
            <a:ext cx="1327708" cy="1141287"/>
          </a:xfrm>
          <a:custGeom>
            <a:avLst/>
            <a:gdLst>
              <a:gd name="T0" fmla="*/ 14 w 264"/>
              <a:gd name="T1" fmla="*/ 1 h 328"/>
              <a:gd name="T2" fmla="*/ 29 w 264"/>
              <a:gd name="T3" fmla="*/ 3 h 328"/>
              <a:gd name="T4" fmla="*/ 40 w 264"/>
              <a:gd name="T5" fmla="*/ 5 h 328"/>
              <a:gd name="T6" fmla="*/ 60 w 264"/>
              <a:gd name="T7" fmla="*/ 8 h 328"/>
              <a:gd name="T8" fmla="*/ 78 w 264"/>
              <a:gd name="T9" fmla="*/ 12 h 328"/>
              <a:gd name="T10" fmla="*/ 85 w 264"/>
              <a:gd name="T11" fmla="*/ 14 h 328"/>
              <a:gd name="T12" fmla="*/ 90 w 264"/>
              <a:gd name="T13" fmla="*/ 16 h 328"/>
              <a:gd name="T14" fmla="*/ 112 w 264"/>
              <a:gd name="T15" fmla="*/ 34 h 328"/>
              <a:gd name="T16" fmla="*/ 122 w 264"/>
              <a:gd name="T17" fmla="*/ 42 h 328"/>
              <a:gd name="T18" fmla="*/ 126 w 264"/>
              <a:gd name="T19" fmla="*/ 45 h 328"/>
              <a:gd name="T20" fmla="*/ 131 w 264"/>
              <a:gd name="T21" fmla="*/ 59 h 328"/>
              <a:gd name="T22" fmla="*/ 141 w 264"/>
              <a:gd name="T23" fmla="*/ 75 h 328"/>
              <a:gd name="T24" fmla="*/ 150 w 264"/>
              <a:gd name="T25" fmla="*/ 93 h 328"/>
              <a:gd name="T26" fmla="*/ 150 w 264"/>
              <a:gd name="T27" fmla="*/ 101 h 328"/>
              <a:gd name="T28" fmla="*/ 150 w 264"/>
              <a:gd name="T29" fmla="*/ 103 h 328"/>
              <a:gd name="T30" fmla="*/ 152 w 264"/>
              <a:gd name="T31" fmla="*/ 106 h 328"/>
              <a:gd name="T32" fmla="*/ 154 w 264"/>
              <a:gd name="T33" fmla="*/ 109 h 328"/>
              <a:gd name="T34" fmla="*/ 163 w 264"/>
              <a:gd name="T35" fmla="*/ 116 h 328"/>
              <a:gd name="T36" fmla="*/ 168 w 264"/>
              <a:gd name="T37" fmla="*/ 119 h 328"/>
              <a:gd name="T38" fmla="*/ 172 w 264"/>
              <a:gd name="T39" fmla="*/ 124 h 328"/>
              <a:gd name="T40" fmla="*/ 176 w 264"/>
              <a:gd name="T41" fmla="*/ 135 h 328"/>
              <a:gd name="T42" fmla="*/ 180 w 264"/>
              <a:gd name="T43" fmla="*/ 138 h 328"/>
              <a:gd name="T44" fmla="*/ 186 w 264"/>
              <a:gd name="T45" fmla="*/ 143 h 328"/>
              <a:gd name="T46" fmla="*/ 191 w 264"/>
              <a:gd name="T47" fmla="*/ 148 h 328"/>
              <a:gd name="T48" fmla="*/ 198 w 264"/>
              <a:gd name="T49" fmla="*/ 154 h 328"/>
              <a:gd name="T50" fmla="*/ 203 w 264"/>
              <a:gd name="T51" fmla="*/ 161 h 328"/>
              <a:gd name="T52" fmla="*/ 208 w 264"/>
              <a:gd name="T53" fmla="*/ 165 h 328"/>
              <a:gd name="T54" fmla="*/ 214 w 264"/>
              <a:gd name="T55" fmla="*/ 175 h 328"/>
              <a:gd name="T56" fmla="*/ 219 w 264"/>
              <a:gd name="T57" fmla="*/ 180 h 328"/>
              <a:gd name="T58" fmla="*/ 227 w 264"/>
              <a:gd name="T59" fmla="*/ 189 h 328"/>
              <a:gd name="T60" fmla="*/ 229 w 264"/>
              <a:gd name="T61" fmla="*/ 194 h 328"/>
              <a:gd name="T62" fmla="*/ 233 w 264"/>
              <a:gd name="T63" fmla="*/ 200 h 328"/>
              <a:gd name="T64" fmla="*/ 235 w 264"/>
              <a:gd name="T65" fmla="*/ 209 h 328"/>
              <a:gd name="T66" fmla="*/ 240 w 264"/>
              <a:gd name="T67" fmla="*/ 222 h 328"/>
              <a:gd name="T68" fmla="*/ 243 w 264"/>
              <a:gd name="T69" fmla="*/ 236 h 328"/>
              <a:gd name="T70" fmla="*/ 248 w 264"/>
              <a:gd name="T71" fmla="*/ 250 h 328"/>
              <a:gd name="T72" fmla="*/ 251 w 264"/>
              <a:gd name="T73" fmla="*/ 257 h 328"/>
              <a:gd name="T74" fmla="*/ 255 w 264"/>
              <a:gd name="T75" fmla="*/ 264 h 328"/>
              <a:gd name="T76" fmla="*/ 259 w 264"/>
              <a:gd name="T77" fmla="*/ 267 h 328"/>
              <a:gd name="T78" fmla="*/ 263 w 264"/>
              <a:gd name="T79" fmla="*/ 273 h 328"/>
              <a:gd name="T80" fmla="*/ 264 w 264"/>
              <a:gd name="T81" fmla="*/ 276 h 328"/>
              <a:gd name="T82" fmla="*/ 264 w 264"/>
              <a:gd name="T83" fmla="*/ 289 h 328"/>
              <a:gd name="T84" fmla="*/ 264 w 264"/>
              <a:gd name="T85" fmla="*/ 308 h 328"/>
              <a:gd name="T86" fmla="*/ 264 w 264"/>
              <a:gd name="T87" fmla="*/ 318 h 328"/>
              <a:gd name="T88" fmla="*/ 263 w 264"/>
              <a:gd name="T89" fmla="*/ 326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" h="328">
                <a:moveTo>
                  <a:pt x="0" y="0"/>
                </a:moveTo>
                <a:lnTo>
                  <a:pt x="2" y="0"/>
                </a:lnTo>
                <a:lnTo>
                  <a:pt x="14" y="1"/>
                </a:lnTo>
                <a:lnTo>
                  <a:pt x="20" y="2"/>
                </a:lnTo>
                <a:lnTo>
                  <a:pt x="24" y="2"/>
                </a:lnTo>
                <a:lnTo>
                  <a:pt x="29" y="3"/>
                </a:lnTo>
                <a:lnTo>
                  <a:pt x="35" y="3"/>
                </a:lnTo>
                <a:lnTo>
                  <a:pt x="38" y="3"/>
                </a:lnTo>
                <a:lnTo>
                  <a:pt x="40" y="5"/>
                </a:lnTo>
                <a:lnTo>
                  <a:pt x="46" y="6"/>
                </a:lnTo>
                <a:lnTo>
                  <a:pt x="53" y="7"/>
                </a:lnTo>
                <a:lnTo>
                  <a:pt x="60" y="8"/>
                </a:lnTo>
                <a:lnTo>
                  <a:pt x="72" y="10"/>
                </a:lnTo>
                <a:lnTo>
                  <a:pt x="77" y="12"/>
                </a:lnTo>
                <a:lnTo>
                  <a:pt x="78" y="12"/>
                </a:lnTo>
                <a:lnTo>
                  <a:pt x="82" y="13"/>
                </a:lnTo>
                <a:lnTo>
                  <a:pt x="84" y="14"/>
                </a:lnTo>
                <a:lnTo>
                  <a:pt x="85" y="14"/>
                </a:lnTo>
                <a:lnTo>
                  <a:pt x="88" y="15"/>
                </a:lnTo>
                <a:lnTo>
                  <a:pt x="89" y="16"/>
                </a:lnTo>
                <a:lnTo>
                  <a:pt x="90" y="16"/>
                </a:lnTo>
                <a:lnTo>
                  <a:pt x="95" y="21"/>
                </a:lnTo>
                <a:lnTo>
                  <a:pt x="100" y="25"/>
                </a:lnTo>
                <a:lnTo>
                  <a:pt x="112" y="34"/>
                </a:lnTo>
                <a:lnTo>
                  <a:pt x="119" y="38"/>
                </a:lnTo>
                <a:lnTo>
                  <a:pt x="121" y="39"/>
                </a:lnTo>
                <a:lnTo>
                  <a:pt x="122" y="42"/>
                </a:lnTo>
                <a:lnTo>
                  <a:pt x="123" y="43"/>
                </a:lnTo>
                <a:lnTo>
                  <a:pt x="125" y="44"/>
                </a:lnTo>
                <a:lnTo>
                  <a:pt x="126" y="45"/>
                </a:lnTo>
                <a:lnTo>
                  <a:pt x="126" y="46"/>
                </a:lnTo>
                <a:lnTo>
                  <a:pt x="127" y="49"/>
                </a:lnTo>
                <a:lnTo>
                  <a:pt x="131" y="59"/>
                </a:lnTo>
                <a:lnTo>
                  <a:pt x="134" y="64"/>
                </a:lnTo>
                <a:lnTo>
                  <a:pt x="135" y="65"/>
                </a:lnTo>
                <a:lnTo>
                  <a:pt x="141" y="75"/>
                </a:lnTo>
                <a:lnTo>
                  <a:pt x="144" y="81"/>
                </a:lnTo>
                <a:lnTo>
                  <a:pt x="149" y="90"/>
                </a:lnTo>
                <a:lnTo>
                  <a:pt x="150" y="93"/>
                </a:lnTo>
                <a:lnTo>
                  <a:pt x="150" y="94"/>
                </a:lnTo>
                <a:lnTo>
                  <a:pt x="150" y="96"/>
                </a:lnTo>
                <a:lnTo>
                  <a:pt x="150" y="101"/>
                </a:lnTo>
                <a:lnTo>
                  <a:pt x="150" y="102"/>
                </a:lnTo>
                <a:lnTo>
                  <a:pt x="150" y="102"/>
                </a:lnTo>
                <a:lnTo>
                  <a:pt x="150" y="103"/>
                </a:lnTo>
                <a:lnTo>
                  <a:pt x="150" y="104"/>
                </a:lnTo>
                <a:lnTo>
                  <a:pt x="151" y="105"/>
                </a:lnTo>
                <a:lnTo>
                  <a:pt x="152" y="106"/>
                </a:lnTo>
                <a:lnTo>
                  <a:pt x="152" y="108"/>
                </a:lnTo>
                <a:lnTo>
                  <a:pt x="153" y="109"/>
                </a:lnTo>
                <a:lnTo>
                  <a:pt x="154" y="109"/>
                </a:lnTo>
                <a:lnTo>
                  <a:pt x="157" y="111"/>
                </a:lnTo>
                <a:lnTo>
                  <a:pt x="161" y="114"/>
                </a:lnTo>
                <a:lnTo>
                  <a:pt x="163" y="116"/>
                </a:lnTo>
                <a:lnTo>
                  <a:pt x="164" y="116"/>
                </a:lnTo>
                <a:lnTo>
                  <a:pt x="165" y="117"/>
                </a:lnTo>
                <a:lnTo>
                  <a:pt x="168" y="119"/>
                </a:lnTo>
                <a:lnTo>
                  <a:pt x="169" y="121"/>
                </a:lnTo>
                <a:lnTo>
                  <a:pt x="171" y="123"/>
                </a:lnTo>
                <a:lnTo>
                  <a:pt x="172" y="124"/>
                </a:lnTo>
                <a:lnTo>
                  <a:pt x="173" y="127"/>
                </a:lnTo>
                <a:lnTo>
                  <a:pt x="175" y="132"/>
                </a:lnTo>
                <a:lnTo>
                  <a:pt x="176" y="135"/>
                </a:lnTo>
                <a:lnTo>
                  <a:pt x="178" y="135"/>
                </a:lnTo>
                <a:lnTo>
                  <a:pt x="179" y="136"/>
                </a:lnTo>
                <a:lnTo>
                  <a:pt x="180" y="138"/>
                </a:lnTo>
                <a:lnTo>
                  <a:pt x="181" y="140"/>
                </a:lnTo>
                <a:lnTo>
                  <a:pt x="183" y="141"/>
                </a:lnTo>
                <a:lnTo>
                  <a:pt x="186" y="143"/>
                </a:lnTo>
                <a:lnTo>
                  <a:pt x="189" y="146"/>
                </a:lnTo>
                <a:lnTo>
                  <a:pt x="190" y="147"/>
                </a:lnTo>
                <a:lnTo>
                  <a:pt x="191" y="148"/>
                </a:lnTo>
                <a:lnTo>
                  <a:pt x="194" y="149"/>
                </a:lnTo>
                <a:lnTo>
                  <a:pt x="196" y="151"/>
                </a:lnTo>
                <a:lnTo>
                  <a:pt x="198" y="154"/>
                </a:lnTo>
                <a:lnTo>
                  <a:pt x="199" y="155"/>
                </a:lnTo>
                <a:lnTo>
                  <a:pt x="202" y="158"/>
                </a:lnTo>
                <a:lnTo>
                  <a:pt x="203" y="161"/>
                </a:lnTo>
                <a:lnTo>
                  <a:pt x="204" y="162"/>
                </a:lnTo>
                <a:lnTo>
                  <a:pt x="208" y="165"/>
                </a:lnTo>
                <a:lnTo>
                  <a:pt x="208" y="165"/>
                </a:lnTo>
                <a:lnTo>
                  <a:pt x="210" y="169"/>
                </a:lnTo>
                <a:lnTo>
                  <a:pt x="213" y="172"/>
                </a:lnTo>
                <a:lnTo>
                  <a:pt x="214" y="175"/>
                </a:lnTo>
                <a:lnTo>
                  <a:pt x="217" y="177"/>
                </a:lnTo>
                <a:lnTo>
                  <a:pt x="218" y="178"/>
                </a:lnTo>
                <a:lnTo>
                  <a:pt x="219" y="180"/>
                </a:lnTo>
                <a:lnTo>
                  <a:pt x="221" y="182"/>
                </a:lnTo>
                <a:lnTo>
                  <a:pt x="226" y="187"/>
                </a:lnTo>
                <a:lnTo>
                  <a:pt x="227" y="189"/>
                </a:lnTo>
                <a:lnTo>
                  <a:pt x="228" y="191"/>
                </a:lnTo>
                <a:lnTo>
                  <a:pt x="228" y="192"/>
                </a:lnTo>
                <a:lnTo>
                  <a:pt x="229" y="194"/>
                </a:lnTo>
                <a:lnTo>
                  <a:pt x="231" y="195"/>
                </a:lnTo>
                <a:lnTo>
                  <a:pt x="232" y="198"/>
                </a:lnTo>
                <a:lnTo>
                  <a:pt x="233" y="200"/>
                </a:lnTo>
                <a:lnTo>
                  <a:pt x="233" y="201"/>
                </a:lnTo>
                <a:lnTo>
                  <a:pt x="235" y="208"/>
                </a:lnTo>
                <a:lnTo>
                  <a:pt x="235" y="209"/>
                </a:lnTo>
                <a:lnTo>
                  <a:pt x="236" y="213"/>
                </a:lnTo>
                <a:lnTo>
                  <a:pt x="240" y="221"/>
                </a:lnTo>
                <a:lnTo>
                  <a:pt x="240" y="222"/>
                </a:lnTo>
                <a:lnTo>
                  <a:pt x="241" y="226"/>
                </a:lnTo>
                <a:lnTo>
                  <a:pt x="241" y="228"/>
                </a:lnTo>
                <a:lnTo>
                  <a:pt x="243" y="236"/>
                </a:lnTo>
                <a:lnTo>
                  <a:pt x="246" y="243"/>
                </a:lnTo>
                <a:lnTo>
                  <a:pt x="247" y="249"/>
                </a:lnTo>
                <a:lnTo>
                  <a:pt x="248" y="250"/>
                </a:lnTo>
                <a:lnTo>
                  <a:pt x="249" y="252"/>
                </a:lnTo>
                <a:lnTo>
                  <a:pt x="250" y="256"/>
                </a:lnTo>
                <a:lnTo>
                  <a:pt x="251" y="257"/>
                </a:lnTo>
                <a:lnTo>
                  <a:pt x="252" y="259"/>
                </a:lnTo>
                <a:lnTo>
                  <a:pt x="254" y="263"/>
                </a:lnTo>
                <a:lnTo>
                  <a:pt x="255" y="264"/>
                </a:lnTo>
                <a:lnTo>
                  <a:pt x="256" y="264"/>
                </a:lnTo>
                <a:lnTo>
                  <a:pt x="258" y="266"/>
                </a:lnTo>
                <a:lnTo>
                  <a:pt x="259" y="267"/>
                </a:lnTo>
                <a:lnTo>
                  <a:pt x="262" y="272"/>
                </a:lnTo>
                <a:lnTo>
                  <a:pt x="263" y="273"/>
                </a:lnTo>
                <a:lnTo>
                  <a:pt x="263" y="273"/>
                </a:lnTo>
                <a:lnTo>
                  <a:pt x="263" y="275"/>
                </a:lnTo>
                <a:lnTo>
                  <a:pt x="264" y="275"/>
                </a:lnTo>
                <a:lnTo>
                  <a:pt x="264" y="276"/>
                </a:lnTo>
                <a:lnTo>
                  <a:pt x="264" y="279"/>
                </a:lnTo>
                <a:lnTo>
                  <a:pt x="264" y="280"/>
                </a:lnTo>
                <a:lnTo>
                  <a:pt x="264" y="289"/>
                </a:lnTo>
                <a:lnTo>
                  <a:pt x="264" y="295"/>
                </a:lnTo>
                <a:lnTo>
                  <a:pt x="263" y="302"/>
                </a:lnTo>
                <a:lnTo>
                  <a:pt x="264" y="308"/>
                </a:lnTo>
                <a:lnTo>
                  <a:pt x="264" y="315"/>
                </a:lnTo>
                <a:lnTo>
                  <a:pt x="264" y="317"/>
                </a:lnTo>
                <a:lnTo>
                  <a:pt x="264" y="318"/>
                </a:lnTo>
                <a:lnTo>
                  <a:pt x="263" y="323"/>
                </a:lnTo>
                <a:lnTo>
                  <a:pt x="263" y="325"/>
                </a:lnTo>
                <a:lnTo>
                  <a:pt x="263" y="326"/>
                </a:lnTo>
                <a:lnTo>
                  <a:pt x="262" y="328"/>
                </a:lnTo>
              </a:path>
            </a:pathLst>
          </a:custGeom>
          <a:noFill/>
          <a:ln w="25400">
            <a:solidFill>
              <a:srgbClr val="85000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503A293A-0CA4-406B-AE46-3108BA896E4F}"/>
              </a:ext>
            </a:extLst>
          </p:cNvPr>
          <p:cNvGrpSpPr/>
          <p:nvPr/>
        </p:nvGrpSpPr>
        <p:grpSpPr>
          <a:xfrm>
            <a:off x="2972834" y="111927"/>
            <a:ext cx="548444" cy="1199828"/>
            <a:chOff x="2972834" y="111927"/>
            <a:chExt cx="548444" cy="119982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0521D283-3ABC-4F2D-AE5A-8909ED5E659A}"/>
                </a:ext>
              </a:extLst>
            </p:cNvPr>
            <p:cNvSpPr txBox="1"/>
            <p:nvPr/>
          </p:nvSpPr>
          <p:spPr>
            <a:xfrm rot="14718188">
              <a:off x="2721309" y="511786"/>
              <a:ext cx="119982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wSbvBMvwZ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xmlns="" id="{3E248FC5-F59B-48B4-A64E-6D6C44AF4F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72834" y="711841"/>
              <a:ext cx="291811" cy="599914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ECE66C19-E148-4D9F-91BC-F5C7A6FB23C8}"/>
              </a:ext>
            </a:extLst>
          </p:cNvPr>
          <p:cNvGrpSpPr/>
          <p:nvPr/>
        </p:nvGrpSpPr>
        <p:grpSpPr>
          <a:xfrm>
            <a:off x="6468078" y="5558600"/>
            <a:ext cx="508982" cy="1199827"/>
            <a:chOff x="6468078" y="5558600"/>
            <a:chExt cx="508982" cy="1199827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xmlns="" id="{531BCA7E-B951-4295-9ADD-6CF004146903}"/>
                </a:ext>
              </a:extLst>
            </p:cNvPr>
            <p:cNvCxnSpPr>
              <a:cxnSpLocks/>
            </p:cNvCxnSpPr>
            <p:nvPr/>
          </p:nvCxnSpPr>
          <p:spPr>
            <a:xfrm rot="20041909">
              <a:off x="6977060" y="5827814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22A9D0E2-9F95-4F6D-A953-0CB266F3BA90}"/>
                </a:ext>
              </a:extLst>
            </p:cNvPr>
            <p:cNvSpPr txBox="1"/>
            <p:nvPr/>
          </p:nvSpPr>
          <p:spPr>
            <a:xfrm rot="14641909">
              <a:off x="6068219" y="5958459"/>
              <a:ext cx="119982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Rvgvjcyi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6E084904-D47D-405D-BACC-DBDC08B8162B}"/>
              </a:ext>
            </a:extLst>
          </p:cNvPr>
          <p:cNvGrpSpPr/>
          <p:nvPr/>
        </p:nvGrpSpPr>
        <p:grpSpPr>
          <a:xfrm rot="13281537" flipH="1">
            <a:off x="7340799" y="1454895"/>
            <a:ext cx="412508" cy="1347058"/>
            <a:chOff x="5895302" y="94911"/>
            <a:chExt cx="412508" cy="1347058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xmlns="" id="{E0BCD6E0-0236-4919-A01E-56D4B7F0231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29134" y="661188"/>
              <a:ext cx="1144954" cy="1239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12CFA586-8822-4F77-B4AE-D401755E31E7}"/>
                </a:ext>
              </a:extLst>
            </p:cNvPr>
            <p:cNvSpPr txBox="1"/>
            <p:nvPr/>
          </p:nvSpPr>
          <p:spPr>
            <a:xfrm rot="16200000">
              <a:off x="5495443" y="642001"/>
              <a:ext cx="1199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bvwjZvevwo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7CD29650-277C-4022-9E83-5F1FE6C017BF}"/>
              </a:ext>
            </a:extLst>
          </p:cNvPr>
          <p:cNvGrpSpPr/>
          <p:nvPr/>
        </p:nvGrpSpPr>
        <p:grpSpPr>
          <a:xfrm>
            <a:off x="8372480" y="4504486"/>
            <a:ext cx="785234" cy="479640"/>
            <a:chOff x="8372480" y="4504486"/>
            <a:chExt cx="785234" cy="47964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xmlns="" id="{4C2CC015-B2D7-4E7E-979E-C4E17F9066F6}"/>
                </a:ext>
              </a:extLst>
            </p:cNvPr>
            <p:cNvCxnSpPr>
              <a:cxnSpLocks/>
            </p:cNvCxnSpPr>
            <p:nvPr/>
          </p:nvCxnSpPr>
          <p:spPr>
            <a:xfrm rot="17945279">
              <a:off x="8804485" y="4151257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xmlns="" id="{7289A414-FE69-4B18-BC01-AAB9FDF72E3E}"/>
                </a:ext>
              </a:extLst>
            </p:cNvPr>
            <p:cNvSpPr txBox="1"/>
            <p:nvPr/>
          </p:nvSpPr>
          <p:spPr>
            <a:xfrm rot="1642769">
              <a:off x="8372480" y="4584016"/>
              <a:ext cx="56526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XvKv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xmlns="" id="{B76B3C54-849F-4AC4-99F6-33F13D861BA6}"/>
              </a:ext>
            </a:extLst>
          </p:cNvPr>
          <p:cNvGrpSpPr/>
          <p:nvPr/>
        </p:nvGrpSpPr>
        <p:grpSpPr>
          <a:xfrm>
            <a:off x="-11339" y="2020940"/>
            <a:ext cx="1199827" cy="575235"/>
            <a:chOff x="-11339" y="2020940"/>
            <a:chExt cx="1199827" cy="575235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xmlns="" id="{DC906E2F-A426-4186-BFAB-EC305FA07CE3}"/>
                </a:ext>
              </a:extLst>
            </p:cNvPr>
            <p:cNvCxnSpPr>
              <a:cxnSpLocks/>
            </p:cNvCxnSpPr>
            <p:nvPr/>
          </p:nvCxnSpPr>
          <p:spPr>
            <a:xfrm rot="17567970" flipV="1">
              <a:off x="449010" y="1667711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xmlns="" id="{E9D97E07-07D2-4EB8-84F4-BDB99F263F83}"/>
                </a:ext>
              </a:extLst>
            </p:cNvPr>
            <p:cNvSpPr txBox="1"/>
            <p:nvPr/>
          </p:nvSpPr>
          <p:spPr>
            <a:xfrm rot="1638580">
              <a:off x="-11339" y="2196065"/>
              <a:ext cx="1199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kÖxew</a:t>
              </a:r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`©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xmlns="" id="{654EF72D-B6B4-40A2-A449-B00954D19DE8}"/>
              </a:ext>
            </a:extLst>
          </p:cNvPr>
          <p:cNvGrpSpPr/>
          <p:nvPr/>
        </p:nvGrpSpPr>
        <p:grpSpPr>
          <a:xfrm>
            <a:off x="1182941" y="3977177"/>
            <a:ext cx="1199827" cy="562705"/>
            <a:chOff x="1182941" y="3977177"/>
            <a:chExt cx="1199827" cy="562705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xmlns="" id="{77C791B0-2BC4-4545-B87F-6D17608DEF4D}"/>
                </a:ext>
              </a:extLst>
            </p:cNvPr>
            <p:cNvCxnSpPr>
              <a:cxnSpLocks/>
            </p:cNvCxnSpPr>
            <p:nvPr/>
          </p:nvCxnSpPr>
          <p:spPr>
            <a:xfrm rot="3525953">
              <a:off x="1879179" y="3623948"/>
              <a:ext cx="0" cy="70645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7CDB9CC1-797F-4482-933E-426B889AF2F4}"/>
                </a:ext>
              </a:extLst>
            </p:cNvPr>
            <p:cNvSpPr txBox="1"/>
            <p:nvPr/>
          </p:nvSpPr>
          <p:spPr>
            <a:xfrm rot="19725953">
              <a:off x="1182941" y="4139772"/>
              <a:ext cx="1199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SutonnyMJ" pitchFamily="2" charset="0"/>
                  <a:cs typeface="SutonnyMJ" pitchFamily="2" charset="0"/>
                </a:rPr>
                <a:t>Pi †</a:t>
              </a:r>
              <a:r>
                <a:rPr lang="en-US" sz="2000" b="1" dirty="0" err="1">
                  <a:latin typeface="SutonnyMJ" pitchFamily="2" charset="0"/>
                  <a:cs typeface="SutonnyMJ" pitchFamily="2" charset="0"/>
                </a:rPr>
                <a:t>kicyi</a:t>
              </a:r>
              <a:endParaRPr lang="en-US" sz="20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31A243AA-A51D-41E0-BECB-9C0A71DD25AC}"/>
              </a:ext>
            </a:extLst>
          </p:cNvPr>
          <p:cNvGrpSpPr/>
          <p:nvPr/>
        </p:nvGrpSpPr>
        <p:grpSpPr>
          <a:xfrm>
            <a:off x="533400" y="2010614"/>
            <a:ext cx="3119625" cy="2889006"/>
            <a:chOff x="3037626" y="3057747"/>
            <a:chExt cx="2785086" cy="2462459"/>
          </a:xfrm>
        </p:grpSpPr>
        <p:pic>
          <p:nvPicPr>
            <p:cNvPr id="89" name="Picture 27" descr="WTS.png">
              <a:extLst>
                <a:ext uri="{FF2B5EF4-FFF2-40B4-BE49-F238E27FC236}">
                  <a16:creationId xmlns:a16="http://schemas.microsoft.com/office/drawing/2014/main" xmlns="" id="{C4A9E1B3-3B49-43F2-88C4-EAD158DDC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26" t="20000" r="44954" b="62222"/>
            <a:stretch>
              <a:fillRect/>
            </a:stretch>
          </p:blipFill>
          <p:spPr bwMode="auto">
            <a:xfrm>
              <a:off x="5138865" y="3057747"/>
              <a:ext cx="343123" cy="54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FD1897AF-69D7-4027-9839-9F615823611A}"/>
                </a:ext>
              </a:extLst>
            </p:cNvPr>
            <p:cNvGrpSpPr/>
            <p:nvPr/>
          </p:nvGrpSpPr>
          <p:grpSpPr>
            <a:xfrm>
              <a:off x="3037626" y="3597395"/>
              <a:ext cx="2785086" cy="1922811"/>
              <a:chOff x="-4229043" y="1101700"/>
              <a:chExt cx="3417366" cy="2719270"/>
            </a:xfrm>
          </p:grpSpPr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xmlns="" id="{45424772-76B4-4EE3-A4AA-9145FF6A5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229039" y="1101700"/>
                <a:ext cx="3417362" cy="2212484"/>
              </a:xfrm>
              <a:prstGeom prst="rect">
                <a:avLst/>
              </a:prstGeom>
              <a:ln w="28575">
                <a:solidFill>
                  <a:srgbClr val="92D050"/>
                </a:solidFill>
                <a:prstDash val="dash"/>
              </a:ln>
            </p:spPr>
          </p:pic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xmlns="" id="{6319DCAC-5740-45D6-B605-E40041416E17}"/>
                  </a:ext>
                </a:extLst>
              </p:cNvPr>
              <p:cNvSpPr txBox="1"/>
              <p:nvPr/>
            </p:nvSpPr>
            <p:spPr>
              <a:xfrm>
                <a:off x="-4229043" y="3342182"/>
                <a:ext cx="3412750" cy="47878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92D050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‡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Lvqvicvo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kvcjv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PZ¡i</a:t>
                </a:r>
                <a:endParaRPr lang="en-US" sz="1600" b="1" dirty="0">
                  <a:latin typeface="SutonnyMJ" pitchFamily="2" charset="0"/>
                  <a:cs typeface="SutonnyMJ" pitchFamily="2" charset="0"/>
                </a:endParaRP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B07D3880-2751-407D-9F9F-B14DCDA1F623}"/>
              </a:ext>
            </a:extLst>
          </p:cNvPr>
          <p:cNvGrpSpPr/>
          <p:nvPr/>
        </p:nvGrpSpPr>
        <p:grpSpPr>
          <a:xfrm>
            <a:off x="5658386" y="606031"/>
            <a:ext cx="3169489" cy="2447248"/>
            <a:chOff x="5743318" y="312668"/>
            <a:chExt cx="2863285" cy="2447248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xmlns="" id="{D77D202A-3770-4623-BBD6-37E8D1A9A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069" y="312668"/>
              <a:ext cx="2815534" cy="2111651"/>
            </a:xfrm>
            <a:prstGeom prst="rect">
              <a:avLst/>
            </a:prstGeom>
            <a:ln w="38100">
              <a:solidFill>
                <a:srgbClr val="92D050"/>
              </a:solidFill>
              <a:prstDash val="dash"/>
            </a:ln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1DA53981-BB1D-4B12-8317-64765B222BFF}"/>
                </a:ext>
              </a:extLst>
            </p:cNvPr>
            <p:cNvSpPr txBox="1"/>
            <p:nvPr/>
          </p:nvSpPr>
          <p:spPr>
            <a:xfrm>
              <a:off x="5743318" y="2421362"/>
              <a:ext cx="2863285" cy="3385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SutonnyMJ" pitchFamily="2" charset="0"/>
                  <a:cs typeface="SutonnyMJ" pitchFamily="2" charset="0"/>
                </a:rPr>
                <a:t>                        </a:t>
              </a:r>
              <a:r>
                <a:rPr lang="en-US" sz="1600" b="1" dirty="0">
                  <a:latin typeface="SutonnyMJ" pitchFamily="2" charset="0"/>
                  <a:cs typeface="SutonnyMJ" pitchFamily="2" charset="0"/>
                </a:rPr>
                <a:t>‡</a:t>
              </a:r>
              <a:r>
                <a:rPr lang="en-US" sz="1600" b="1" dirty="0" err="1">
                  <a:latin typeface="SutonnyMJ" pitchFamily="2" charset="0"/>
                  <a:cs typeface="SutonnyMJ" pitchFamily="2" charset="0"/>
                </a:rPr>
                <a:t>kicyi</a:t>
              </a:r>
              <a:r>
                <a:rPr lang="en-US" sz="1600" b="1" dirty="0">
                  <a:latin typeface="SutonnyMJ" pitchFamily="2" charset="0"/>
                  <a:cs typeface="SutonnyMJ" pitchFamily="2" charset="0"/>
                </a:rPr>
                <a:t> †</a:t>
              </a:r>
              <a:r>
                <a:rPr lang="en-US" sz="1600" b="1" dirty="0" err="1">
                  <a:latin typeface="SutonnyMJ" pitchFamily="2" charset="0"/>
                  <a:cs typeface="SutonnyMJ" pitchFamily="2" charset="0"/>
                </a:rPr>
                <a:t>cŠimfv</a:t>
              </a:r>
              <a:endParaRPr lang="en-US" sz="1600" b="1" dirty="0">
                <a:latin typeface="SutonnyMJ" pitchFamily="2" charset="0"/>
                <a:cs typeface="SutonnyMJ" pitchFamily="2" charset="0"/>
              </a:endParaRPr>
            </a:p>
          </p:txBody>
        </p:sp>
      </p:grpSp>
      <p:pic>
        <p:nvPicPr>
          <p:cNvPr id="70" name="Picture 27" descr="WTS.png">
            <a:extLst>
              <a:ext uri="{FF2B5EF4-FFF2-40B4-BE49-F238E27FC236}">
                <a16:creationId xmlns:a16="http://schemas.microsoft.com/office/drawing/2014/main" xmlns="" id="{329CD231-EC7D-45E6-B0D2-3ED0AAE547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6" t="20000" r="44954" b="62222"/>
          <a:stretch>
            <a:fillRect/>
          </a:stretch>
        </p:blipFill>
        <p:spPr bwMode="auto">
          <a:xfrm>
            <a:off x="5616060" y="2829655"/>
            <a:ext cx="34312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D3F10437-7F87-4948-A762-04D3994A5F5C}"/>
              </a:ext>
            </a:extLst>
          </p:cNvPr>
          <p:cNvGrpSpPr/>
          <p:nvPr/>
        </p:nvGrpSpPr>
        <p:grpSpPr>
          <a:xfrm>
            <a:off x="5456132" y="3213383"/>
            <a:ext cx="3280731" cy="3054503"/>
            <a:chOff x="6829021" y="2667474"/>
            <a:chExt cx="2686599" cy="3054503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xmlns="" id="{4FB993B2-4E89-46F1-9E4D-C990E88B4007}"/>
                </a:ext>
              </a:extLst>
            </p:cNvPr>
            <p:cNvGrpSpPr/>
            <p:nvPr/>
          </p:nvGrpSpPr>
          <p:grpSpPr>
            <a:xfrm>
              <a:off x="6829022" y="3353834"/>
              <a:ext cx="2686598" cy="2368143"/>
              <a:chOff x="411422" y="742113"/>
              <a:chExt cx="3296521" cy="3349068"/>
            </a:xfrm>
          </p:grpSpPr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xmlns="" id="{F09EA52B-A6E6-4EA3-B3A7-7AB3BDDFEB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422" y="742113"/>
                <a:ext cx="3296521" cy="2849575"/>
              </a:xfrm>
              <a:prstGeom prst="rect">
                <a:avLst/>
              </a:prstGeom>
              <a:ln w="28575">
                <a:solidFill>
                  <a:srgbClr val="92D050"/>
                </a:solidFill>
                <a:prstDash val="dash"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xmlns="" id="{574ADB69-8FCD-4CB5-87DC-AF8DCD7CA56F}"/>
                  </a:ext>
                </a:extLst>
              </p:cNvPr>
              <p:cNvSpPr txBox="1"/>
              <p:nvPr/>
            </p:nvSpPr>
            <p:spPr>
              <a:xfrm>
                <a:off x="418388" y="3612392"/>
                <a:ext cx="3283272" cy="47878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92D050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wbDgv‡K©U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†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gvo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(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kvcjv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1600" b="1" dirty="0" err="1">
                    <a:latin typeface="SutonnyMJ" pitchFamily="2" charset="0"/>
                    <a:cs typeface="SutonnyMJ" pitchFamily="2" charset="0"/>
                  </a:rPr>
                  <a:t>PZ¡i</a:t>
                </a:r>
                <a:r>
                  <a:rPr lang="en-US" sz="1600" b="1" dirty="0">
                    <a:latin typeface="SutonnyMJ" pitchFamily="2" charset="0"/>
                    <a:cs typeface="SutonnyMJ" pitchFamily="2" charset="0"/>
                  </a:rPr>
                  <a:t>)</a:t>
                </a:r>
              </a:p>
            </p:txBody>
          </p:sp>
        </p:grpSp>
        <p:pic>
          <p:nvPicPr>
            <p:cNvPr id="94" name="Picture 27" descr="WTS.png">
              <a:extLst>
                <a:ext uri="{FF2B5EF4-FFF2-40B4-BE49-F238E27FC236}">
                  <a16:creationId xmlns:a16="http://schemas.microsoft.com/office/drawing/2014/main" xmlns="" id="{DBC18AEE-F779-4A50-9660-38EAF5979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26" t="20000" r="44954" b="62222"/>
            <a:stretch>
              <a:fillRect/>
            </a:stretch>
          </p:blipFill>
          <p:spPr bwMode="auto">
            <a:xfrm>
              <a:off x="6829021" y="2667474"/>
              <a:ext cx="343123" cy="54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970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3447</TotalTime>
  <Words>1806</Words>
  <Application>Microsoft Office PowerPoint</Application>
  <PresentationFormat>A4 Paper (210x297 mm)</PresentationFormat>
  <Paragraphs>548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Swarup Mukherjee</dc:creator>
  <cp:lastModifiedBy>Windows User</cp:lastModifiedBy>
  <cp:revision>382</cp:revision>
  <dcterms:created xsi:type="dcterms:W3CDTF">2016-03-27T03:37:56Z</dcterms:created>
  <dcterms:modified xsi:type="dcterms:W3CDTF">2022-07-14T15:54:51Z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614394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