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84" r:id="rId2"/>
  </p:sldMasterIdLst>
  <p:notesMasterIdLst>
    <p:notesMasterId r:id="rId28"/>
  </p:notesMasterIdLst>
  <p:handoutMasterIdLst>
    <p:handoutMasterId r:id="rId29"/>
  </p:handoutMasterIdLst>
  <p:sldIdLst>
    <p:sldId id="257" r:id="rId3"/>
    <p:sldId id="665" r:id="rId4"/>
    <p:sldId id="377" r:id="rId5"/>
    <p:sldId id="594" r:id="rId6"/>
    <p:sldId id="595" r:id="rId7"/>
    <p:sldId id="736" r:id="rId8"/>
    <p:sldId id="745" r:id="rId9"/>
    <p:sldId id="741" r:id="rId10"/>
    <p:sldId id="738" r:id="rId11"/>
    <p:sldId id="737" r:id="rId12"/>
    <p:sldId id="739" r:id="rId13"/>
    <p:sldId id="740" r:id="rId14"/>
    <p:sldId id="599" r:id="rId15"/>
    <p:sldId id="746" r:id="rId16"/>
    <p:sldId id="747" r:id="rId17"/>
    <p:sldId id="748" r:id="rId18"/>
    <p:sldId id="749" r:id="rId19"/>
    <p:sldId id="750" r:id="rId20"/>
    <p:sldId id="751" r:id="rId21"/>
    <p:sldId id="752" r:id="rId22"/>
    <p:sldId id="753" r:id="rId23"/>
    <p:sldId id="754" r:id="rId24"/>
    <p:sldId id="755" r:id="rId25"/>
    <p:sldId id="756" r:id="rId26"/>
    <p:sldId id="757" r:id="rId27"/>
  </p:sldIdLst>
  <p:sldSz cx="9906000" cy="6858000" type="A4"/>
  <p:notesSz cx="9601200" cy="7315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D693"/>
    <a:srgbClr val="9EE0D1"/>
    <a:srgbClr val="DA8BC9"/>
    <a:srgbClr val="DC9671"/>
    <a:srgbClr val="F9CFF1"/>
    <a:srgbClr val="F5A7E6"/>
    <a:srgbClr val="F507BB"/>
    <a:srgbClr val="C9E5B9"/>
    <a:srgbClr val="37A501"/>
    <a:srgbClr val="F2C4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16" autoAdjust="0"/>
    <p:restoredTop sz="94660"/>
  </p:normalViewPr>
  <p:slideViewPr>
    <p:cSldViewPr snapToGrid="0">
      <p:cViewPr>
        <p:scale>
          <a:sx n="57" d="100"/>
          <a:sy n="57" d="100"/>
        </p:scale>
        <p:origin x="-1530" y="-45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39B5B-5E90-4D8B-B018-BCB56ECF65B3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6697C-9EDB-41B8-80FE-E5116713D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0056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703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703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26697F2-CDB6-49C6-8724-23E2DF2C22E5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17838" y="914400"/>
            <a:ext cx="3565525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520440"/>
            <a:ext cx="7680960" cy="288036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7029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7029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9FD15C1-5C35-4324-AFB7-EFD74027E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719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857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279989-6AE6-4406-9A31-6B7A68D516D8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0505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725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272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64125" y="685800"/>
            <a:ext cx="2673350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158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64125" y="685800"/>
            <a:ext cx="2673350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18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64125" y="685800"/>
            <a:ext cx="2673350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807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64125" y="685800"/>
            <a:ext cx="2673350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313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64125" y="685800"/>
            <a:ext cx="2673350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227-390E-4CD7-A26A-572B2C6790F9}" type="datetime1">
              <a:rPr lang="en-US" smtClean="0"/>
              <a:t>8/6/2022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AD964-4E6E-4759-9483-CDA3181FB0B0}" type="datetime1">
              <a:rPr lang="en-US" smtClean="0"/>
              <a:t>8/6/2022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3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7635-489A-46B0-BEB7-0D441EEB0F50}" type="datetime1">
              <a:rPr lang="en-US" smtClean="0"/>
              <a:t>8/6/2022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4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E7C34-C62C-4439-B4E9-7AA4B0A227D6}" type="datetime1">
              <a:rPr lang="en-US" smtClean="0"/>
              <a:t>8/6/2022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8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2E86-424D-4F34-95C0-582F89C96686}" type="datetime1">
              <a:rPr lang="en-US" smtClean="0"/>
              <a:t>8/6/2022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5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85FF-A44B-448A-97BA-6D98C9C940C2}" type="datetime1">
              <a:rPr lang="en-US" smtClean="0"/>
              <a:t>8/6/2022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4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D8CE-F291-43EE-9E6A-BCF95D862EE4}" type="datetime1">
              <a:rPr lang="en-US" smtClean="0"/>
              <a:t>8/6/2022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0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DA415-FCD5-407C-BA41-14AD6815EE68}" type="datetime1">
              <a:rPr lang="en-US" smtClean="0"/>
              <a:t>8/6/2022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A498-D1EB-4DCE-8A8B-E953D9310064}" type="datetime1">
              <a:rPr lang="en-US" smtClean="0"/>
              <a:t>8/6/2022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8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ACCD-AFC4-4ED1-9C80-B9670C2A24B8}" type="datetime1">
              <a:rPr lang="en-US" smtClean="0"/>
              <a:t>8/6/2022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1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C23B-B176-442B-A767-F34DAE4E6ACD}" type="datetime1">
              <a:rPr lang="en-US" smtClean="0"/>
              <a:t>8/6/2022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51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941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863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505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50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88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795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620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77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48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160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809-3843-45CF-9430-44B54513C910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6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B2F8-5BE4-4C88-903C-C824E8C18439}" type="datetime1">
              <a:rPr lang="en-US" smtClean="0"/>
              <a:t>8/6/2022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2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6D809-3843-45CF-9430-44B54513C910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784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5" Type="http://schemas.openxmlformats.org/officeDocument/2006/relationships/image" Target="../media/image4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Relationship Id="rId1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jpeg"/><Relationship Id="rId18" Type="http://schemas.openxmlformats.org/officeDocument/2006/relationships/image" Target="../media/image7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17" Type="http://schemas.openxmlformats.org/officeDocument/2006/relationships/image" Target="../media/image72.jpeg"/><Relationship Id="rId2" Type="http://schemas.openxmlformats.org/officeDocument/2006/relationships/image" Target="../media/image57.jpeg"/><Relationship Id="rId16" Type="http://schemas.openxmlformats.org/officeDocument/2006/relationships/image" Target="../media/image71.jpeg"/><Relationship Id="rId20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11" Type="http://schemas.openxmlformats.org/officeDocument/2006/relationships/image" Target="../media/image66.jpeg"/><Relationship Id="rId5" Type="http://schemas.openxmlformats.org/officeDocument/2006/relationships/image" Target="../media/image60.jpeg"/><Relationship Id="rId15" Type="http://schemas.openxmlformats.org/officeDocument/2006/relationships/image" Target="../media/image70.jpeg"/><Relationship Id="rId10" Type="http://schemas.openxmlformats.org/officeDocument/2006/relationships/image" Target="../media/image65.jpeg"/><Relationship Id="rId19" Type="http://schemas.openxmlformats.org/officeDocument/2006/relationships/image" Target="../media/image74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Relationship Id="rId1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="" xmlns:a16="http://schemas.microsoft.com/office/drawing/2014/main" id="{8C302248-D9AD-4930-AB81-15D1D888C308}"/>
              </a:ext>
            </a:extLst>
          </p:cNvPr>
          <p:cNvSpPr/>
          <p:nvPr/>
        </p:nvSpPr>
        <p:spPr>
          <a:xfrm>
            <a:off x="1633463" y="1738829"/>
            <a:ext cx="66612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Revised Master Plan </a:t>
            </a:r>
          </a:p>
          <a:p>
            <a:pPr algn="ctr" defTabSz="914400">
              <a:defRPr/>
            </a:pP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Of</a:t>
            </a:r>
          </a:p>
          <a:p>
            <a:pPr algn="ctr" defTabSz="914400">
              <a:defRPr/>
            </a:pP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Laksam Paurashava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F8A1C8B-7D47-4C66-AC3F-428942FDA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0588" y="6095812"/>
            <a:ext cx="965412" cy="7621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3B5135C-7121-46A5-8AE0-0928FEA6B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59328"/>
            <a:ext cx="914600" cy="6986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227EA6F-7A1F-4815-A345-166CA55B51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1" y="0"/>
            <a:ext cx="704580" cy="763294"/>
          </a:xfrm>
          <a:prstGeom prst="rect">
            <a:avLst/>
          </a:prstGeom>
        </p:spPr>
      </p:pic>
      <p:sp>
        <p:nvSpPr>
          <p:cNvPr id="12" name="Rectangle 5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2934450" y="5223106"/>
            <a:ext cx="405932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Presented by</a:t>
            </a:r>
          </a:p>
          <a:p>
            <a:pPr algn="ctr" eaLnBrk="1" hangingPunct="1"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Mohsin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Uddin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Ahmed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82753" y="6476906"/>
            <a:ext cx="1289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23.09.2019 </a:t>
            </a:r>
          </a:p>
        </p:txBody>
      </p:sp>
    </p:spTree>
    <p:extLst>
      <p:ext uri="{BB962C8B-B14F-4D97-AF65-F5344CB8AC3E}">
        <p14:creationId xmlns:p14="http://schemas.microsoft.com/office/powerpoint/2010/main" val="340737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793414" y="564161"/>
            <a:ext cx="18437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cÖKí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weeiYx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4EA4F607-B4B1-424D-A6D8-82158BAF7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A7A28747-8721-4E1A-9DD4-8569F7BE5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091809"/>
              </p:ext>
            </p:extLst>
          </p:nvPr>
        </p:nvGraphicFramePr>
        <p:xfrm>
          <a:off x="954094" y="1239598"/>
          <a:ext cx="7802217" cy="491081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887246">
                  <a:extLst>
                    <a:ext uri="{9D8B030D-6E8A-4147-A177-3AD203B41FA5}">
                      <a16:colId xmlns="" xmlns:a16="http://schemas.microsoft.com/office/drawing/2014/main" val="3482906933"/>
                    </a:ext>
                  </a:extLst>
                </a:gridCol>
                <a:gridCol w="5914971">
                  <a:extLst>
                    <a:ext uri="{9D8B030D-6E8A-4147-A177-3AD203B41FA5}">
                      <a16:colId xmlns="" xmlns:a16="http://schemas.microsoft.com/office/drawing/2014/main" val="2760338080"/>
                    </a:ext>
                  </a:extLst>
                </a:gridCol>
              </a:tblGrid>
              <a:tr h="768930"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cÖK‡íi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bvg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Z…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Zxq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cwiPvjb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AeKvVv‡gv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DbœwZKiY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(‡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m±i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)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cÖKí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(BDwRAvBAvBwc-3</a:t>
                      </a:r>
                      <a:r>
                        <a:rPr lang="bn-IN" sz="2000" dirty="0">
                          <a:latin typeface="SutonnyMJ" pitchFamily="2" charset="0"/>
                        </a:rPr>
                        <a:t>) 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="" xmlns:a16="http://schemas.microsoft.com/office/drawing/2014/main" val="520467737"/>
                  </a:ext>
                </a:extLst>
              </a:tr>
              <a:tr h="1074706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A_© </a:t>
                      </a:r>
                      <a:r>
                        <a:rPr lang="en-US" sz="2000" b="1" kern="1200" dirty="0" err="1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mnvqZvq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+mn-lt"/>
                          <a:cs typeface="SutonnyMJ" pitchFamily="2" charset="0"/>
                        </a:rPr>
                        <a:t>Asian Development Bank (ADB)</a:t>
                      </a:r>
                      <a:endParaRPr lang="bn-IN" sz="2000" dirty="0">
                        <a:latin typeface="+mn-lt"/>
                      </a:endParaRPr>
                    </a:p>
                    <a:p>
                      <a:r>
                        <a:rPr lang="en-US" sz="2000" dirty="0">
                          <a:latin typeface="+mn-lt"/>
                          <a:cs typeface="SutonnyMJ" pitchFamily="2" charset="0"/>
                        </a:rPr>
                        <a:t>OPEC Fund for International Development (OFID)</a:t>
                      </a:r>
                      <a:endParaRPr lang="bn-IN" sz="2000" dirty="0">
                        <a:latin typeface="+mn-lt"/>
                      </a:endParaRPr>
                    </a:p>
                    <a:p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MYcªRvZš¿x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evsjv‡`k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miKvi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="" xmlns:a16="http://schemas.microsoft.com/office/drawing/2014/main" val="418880446"/>
                  </a:ext>
                </a:extLst>
              </a:tr>
              <a:tr h="434613"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wbe©vnx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cÖwZôvb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miKvi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cª‡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KŠkj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Awa`ßi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GjwRBwW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="" xmlns:a16="http://schemas.microsoft.com/office/drawing/2014/main" val="2850478455"/>
                  </a:ext>
                </a:extLst>
              </a:tr>
              <a:tr h="442910"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ev¯ÍevqbKvix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ms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¯’v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jvKmvg</a:t>
                      </a:r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cŠimfv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="" xmlns:a16="http://schemas.microsoft.com/office/drawing/2014/main" val="3183178055"/>
                  </a:ext>
                </a:extLst>
              </a:tr>
              <a:tr h="442910">
                <a:tc>
                  <a:txBody>
                    <a:bodyPr/>
                    <a:lstStyle/>
                    <a:p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civgk©K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cÖwZôvb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Wfjc‡g›U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baseline="0" dirty="0" err="1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wWRvBb</a:t>
                      </a:r>
                      <a:r>
                        <a:rPr lang="en-US" sz="2000" kern="1200" baseline="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KÝvj‡U›Um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baseline="0" dirty="0" err="1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wj</a:t>
                      </a:r>
                      <a:r>
                        <a:rPr lang="en-US" sz="2000" kern="1200" baseline="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: (</a:t>
                      </a:r>
                      <a:r>
                        <a:rPr lang="en-US" sz="2000" kern="1200" baseline="0" dirty="0" err="1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wW.wW.wm.wj</a:t>
                      </a:r>
                      <a:r>
                        <a:rPr lang="en-US" sz="2000" kern="1200" baseline="0" dirty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:)</a:t>
                      </a: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="" xmlns:a16="http://schemas.microsoft.com/office/drawing/2014/main" val="3746778625"/>
                  </a:ext>
                </a:extLst>
              </a:tr>
              <a:tr h="434613"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cÖKí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jvKmvg</a:t>
                      </a:r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cŠimfv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="" xmlns:a16="http://schemas.microsoft.com/office/drawing/2014/main" val="3161616996"/>
                  </a:ext>
                </a:extLst>
              </a:tr>
              <a:tr h="434613">
                <a:tc rowSpan="3">
                  <a:txBody>
                    <a:bodyPr/>
                    <a:lstStyle/>
                    <a:p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cÖavb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‡÷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K‡nvìvi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jvKmvg</a:t>
                      </a:r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cŠimfvi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mKj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kÖYx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-‡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ckvi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gvbyl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="" xmlns:a16="http://schemas.microsoft.com/office/drawing/2014/main" val="604727899"/>
                  </a:ext>
                </a:extLst>
              </a:tr>
              <a:tr h="43461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miKvwi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emiKvwi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Dbœqb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ms¯’v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bn-IN" sz="2000" baseline="0" dirty="0">
                          <a:latin typeface="SutonnyMJ" pitchFamily="2" charset="0"/>
                        </a:rPr>
                        <a:t> 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="" xmlns:a16="http://schemas.microsoft.com/office/drawing/2014/main" val="2717193375"/>
                  </a:ext>
                </a:extLst>
              </a:tr>
              <a:tr h="4429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vbxq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ckvRxwe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msMVb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mwgwZ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36" marR="91436" marT="45724" marB="45724"/>
                </a:tc>
                <a:extLst>
                  <a:ext uri="{0D108BD9-81ED-4DB2-BD59-A6C34878D82A}">
                    <a16:rowId xmlns="" xmlns:a16="http://schemas.microsoft.com/office/drawing/2014/main" val="1739463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946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2626375" y="-40341"/>
            <a:ext cx="38459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GK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bR‡i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jvKmvg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2" name="Table 11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841526"/>
              </p:ext>
            </p:extLst>
          </p:nvPr>
        </p:nvGraphicFramePr>
        <p:xfrm>
          <a:off x="130336" y="584775"/>
          <a:ext cx="4803820" cy="6065068"/>
        </p:xfrm>
        <a:graphic>
          <a:graphicData uri="http://schemas.openxmlformats.org/drawingml/2006/table">
            <a:tbl>
              <a:tblPr/>
              <a:tblGrid>
                <a:gridCol w="1006794">
                  <a:extLst>
                    <a:ext uri="{9D8B030D-6E8A-4147-A177-3AD203B41FA5}"/>
                  </a:extLst>
                </a:gridCol>
                <a:gridCol w="940478"/>
                <a:gridCol w="2856548">
                  <a:extLst>
                    <a:ext uri="{9D8B030D-6E8A-4147-A177-3AD203B41FA5}"/>
                  </a:extLst>
                </a:gridCol>
              </a:tblGrid>
              <a:tr h="38577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vwcZ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05/09/1984*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38577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'K'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k«wY‡Z</a:t>
                      </a:r>
                      <a:r>
                        <a:rPr kumimoji="0" lang="bn-I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šÍ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f©yw³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 A‡±</a:t>
                      </a:r>
                      <a:r>
                        <a:rPr kumimoji="0" lang="en-US" sz="2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vei</a:t>
                      </a: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, 1984*</a:t>
                      </a:r>
                      <a:endParaRPr kumimoji="0" lang="en-US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68252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19.42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eM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Arial" charset="0"/>
                        </a:rPr>
                        <a:t>(†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Arial" charset="0"/>
                        </a:rPr>
                        <a:t>M‡RU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Arial" charset="0"/>
                        </a:rPr>
                        <a:t>Abymv‡i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Arial" charset="0"/>
                        </a:rPr>
                        <a:t>)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38577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RbmsL¨v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Arial" charset="0"/>
                        </a:rPr>
                        <a:t>70,632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weweGm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, 2011)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3857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14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, 2011) 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68252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09wU (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AvqZ‡b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eo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07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Ges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QvU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04)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38577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nvwìs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14,669*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326799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mo‡Ki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‰`N©¨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KvuPv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itchFamily="34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66.746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.*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3267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itchFamily="34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90.30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.*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3267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mwgcvKv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itchFamily="34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2.571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.*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4065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kumimoji="0" lang="en-US" sz="2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gvU</a:t>
                      </a:r>
                      <a:endParaRPr kumimoji="0" lang="en-US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159.62 </a:t>
                      </a: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.*</a:t>
                      </a:r>
                      <a:endParaRPr kumimoji="0" lang="en-US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30602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‡Wª‡bi ˆ`N©¨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Lvj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 </a:t>
                      </a:r>
                      <a:r>
                        <a:rPr kumimoji="0" lang="en-US" sz="2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wU</a:t>
                      </a: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*</a:t>
                      </a:r>
                      <a:endParaRPr kumimoji="0" lang="en-US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3060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14.07 </a:t>
                      </a: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.* </a:t>
                      </a:r>
                      <a:endParaRPr kumimoji="0" lang="en-US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3060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KuvPv</a:t>
                      </a:r>
                      <a:r>
                        <a:rPr kumimoji="0" lang="bn-I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145 </a:t>
                      </a: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.*</a:t>
                      </a:r>
                      <a:endParaRPr kumimoji="0" lang="en-US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3060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159.07 </a:t>
                      </a: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.*</a:t>
                      </a:r>
                      <a:endParaRPr kumimoji="0" lang="en-US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9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965" y="488154"/>
            <a:ext cx="4913304" cy="639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7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253375" y="0"/>
            <a:ext cx="38459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bR‡i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jvKmvg</a:t>
            </a:r>
            <a:r>
              <a:rPr 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8280BFB8-4C4A-47FF-B842-6F0FE2530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834924"/>
              </p:ext>
            </p:extLst>
          </p:nvPr>
        </p:nvGraphicFramePr>
        <p:xfrm>
          <a:off x="407963" y="643285"/>
          <a:ext cx="4079631" cy="238058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8581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808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406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97008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SutonnyMJ" pitchFamily="2" charset="0"/>
                          <a:cs typeface="SutonnyMJ" pitchFamily="2" charset="0"/>
                        </a:rPr>
                        <a:t>cvwb</a:t>
                      </a:r>
                      <a:r>
                        <a:rPr lang="en-US" sz="24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b="1" dirty="0" err="1">
                          <a:latin typeface="SutonnyMJ" pitchFamily="2" charset="0"/>
                          <a:cs typeface="SutonnyMJ" pitchFamily="2" charset="0"/>
                        </a:rPr>
                        <a:t>mieivn</a:t>
                      </a:r>
                      <a:r>
                        <a:rPr lang="en-US" sz="24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400" b="1" baseline="0" dirty="0">
                          <a:latin typeface="SutonnyMJ" pitchFamily="2" charset="0"/>
                          <a:cs typeface="SutonnyMJ" pitchFamily="2" charset="0"/>
                        </a:rPr>
                        <a:t>¯</a:t>
                      </a:r>
                      <a:r>
                        <a:rPr lang="en-US" sz="2400" b="1" baseline="0" dirty="0" smtClean="0">
                          <a:latin typeface="SutonnyMJ" pitchFamily="2" charset="0"/>
                          <a:cs typeface="SutonnyMJ" pitchFamily="2" charset="0"/>
                        </a:rPr>
                        <a:t>’</a:t>
                      </a:r>
                      <a:r>
                        <a:rPr lang="en-US" sz="2400" b="1" baseline="0" dirty="0" err="1" smtClean="0">
                          <a:latin typeface="SutonnyMJ" pitchFamily="2" charset="0"/>
                          <a:cs typeface="SutonnyMJ" pitchFamily="2" charset="0"/>
                        </a:rPr>
                        <a:t>vcbv</a:t>
                      </a:r>
                      <a:endParaRPr lang="bn-BD" sz="2400" b="1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9050" marR="19050" marT="19050" marB="1905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cvwbi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ms‡hvM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587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cvwbi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cvBc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jvB‡bi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ˆ`N©¨ 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kern="1200" dirty="0" smtClean="0">
                          <a:latin typeface="SutonnyMJ" pitchFamily="2" charset="0"/>
                          <a:cs typeface="SutonnyMJ" pitchFamily="2" charset="0"/>
                        </a:rPr>
                        <a:t>41.79 </a:t>
                      </a:r>
                      <a:r>
                        <a:rPr lang="en-US" sz="2000" kern="1200" dirty="0" err="1"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kern="1200" dirty="0"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+mn-cs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03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Drcv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`‡bi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bjK‚c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bn-BD" sz="20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7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bn-BD" sz="20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04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÷ª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xU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nvB‡W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ª›U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Gi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23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05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Mfxi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bjK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‚‡ci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1400 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6CC54894-2455-49C9-983C-E962920C9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5815" y="6498026"/>
            <a:ext cx="23114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="" xmlns:a16="http://schemas.microsoft.com/office/drawing/2014/main" id="{74459E24-0C0C-4875-B112-82888B1BD6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111008"/>
              </p:ext>
            </p:extLst>
          </p:nvPr>
        </p:nvGraphicFramePr>
        <p:xfrm>
          <a:off x="381020" y="3346200"/>
          <a:ext cx="4092507" cy="2797802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8850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196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77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86364">
                <a:tc gridSpan="3">
                  <a:txBody>
                    <a:bodyPr/>
                    <a:lstStyle/>
                    <a:p>
                      <a:pPr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2400" b="1" kern="1200" dirty="0">
                          <a:latin typeface="SutonnyMJ" pitchFamily="2" charset="0"/>
                          <a:cs typeface="SutonnyMJ" pitchFamily="2" charset="0"/>
                        </a:rPr>
                        <a:t>¯^v¯’¨ </a:t>
                      </a:r>
                      <a:r>
                        <a:rPr lang="en-US" sz="2400" b="1" kern="1200" dirty="0" err="1">
                          <a:latin typeface="SutonnyMJ" pitchFamily="2" charset="0"/>
                          <a:cs typeface="SutonnyMJ" pitchFamily="2" charset="0"/>
                        </a:rPr>
                        <a:t>welqK</a:t>
                      </a:r>
                      <a:r>
                        <a:rPr lang="en-US" sz="2400" b="1" kern="12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b="1" kern="1200" dirty="0" err="1" smtClean="0">
                          <a:latin typeface="SutonnyMJ" pitchFamily="2" charset="0"/>
                          <a:cs typeface="SutonnyMJ" pitchFamily="2" charset="0"/>
                        </a:rPr>
                        <a:t>AeKvVv‡gvi</a:t>
                      </a:r>
                      <a:endParaRPr lang="bn-BD" sz="24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7" marR="15477" marT="15483" marB="154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bn-BD" sz="24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197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2000" kern="1200" dirty="0" err="1">
                          <a:latin typeface="SutonnyMJ" pitchFamily="2" charset="0"/>
                          <a:cs typeface="SutonnyMJ" pitchFamily="2" charset="0"/>
                        </a:rPr>
                        <a:t>miKvwi</a:t>
                      </a:r>
                      <a:r>
                        <a:rPr lang="en-US" sz="2000" kern="12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>
                          <a:latin typeface="SutonnyMJ" pitchFamily="2" charset="0"/>
                          <a:cs typeface="SutonnyMJ" pitchFamily="2" charset="0"/>
                        </a:rPr>
                        <a:t>nvmcvZvj</a:t>
                      </a:r>
                      <a:endParaRPr lang="bn-BD" sz="20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bn-BD" sz="1800" b="0" kern="1200" dirty="0" err="1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197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kern="1200" dirty="0" err="1">
                          <a:latin typeface="SutonnyMJ" pitchFamily="2" charset="0"/>
                          <a:cs typeface="SutonnyMJ" pitchFamily="2" charset="0"/>
                        </a:rPr>
                        <a:t>emiKvwi</a:t>
                      </a:r>
                      <a:r>
                        <a:rPr lang="en-US" sz="2000" kern="12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>
                          <a:latin typeface="SutonnyMJ" pitchFamily="2" charset="0"/>
                          <a:cs typeface="SutonnyMJ" pitchFamily="2" charset="0"/>
                        </a:rPr>
                        <a:t>nvmcvZvj</a:t>
                      </a:r>
                      <a:r>
                        <a:rPr lang="en-US" sz="2000" kern="12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</a:txBody>
                  <a:tcPr marL="7738" marR="7738" marT="7742" marB="77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197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04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2000" kern="12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kern="1200" dirty="0" err="1">
                          <a:latin typeface="SutonnyMJ" pitchFamily="2" charset="0"/>
                          <a:cs typeface="SutonnyMJ" pitchFamily="2" charset="0"/>
                        </a:rPr>
                        <a:t>emiKvwi</a:t>
                      </a:r>
                      <a:r>
                        <a:rPr lang="en-US" sz="2000" kern="12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>
                          <a:latin typeface="SutonnyMJ" pitchFamily="2" charset="0"/>
                          <a:cs typeface="SutonnyMJ" pitchFamily="2" charset="0"/>
                        </a:rPr>
                        <a:t>wK¬wbK</a:t>
                      </a:r>
                      <a:endParaRPr lang="bn-BD" sz="20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10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197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05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2000" kern="12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kern="1200" dirty="0" err="1">
                          <a:latin typeface="SutonnyMJ" pitchFamily="2" charset="0"/>
                          <a:cs typeface="SutonnyMJ" pitchFamily="2" charset="0"/>
                        </a:rPr>
                        <a:t>f‡Uwibvix</a:t>
                      </a:r>
                      <a:r>
                        <a:rPr lang="en-US" sz="2000" kern="12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>
                          <a:latin typeface="SutonnyMJ" pitchFamily="2" charset="0"/>
                          <a:cs typeface="SutonnyMJ" pitchFamily="2" charset="0"/>
                        </a:rPr>
                        <a:t>nvmcvZvj</a:t>
                      </a:r>
                      <a:endParaRPr lang="bn-BD" sz="20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658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06</a:t>
                      </a:r>
                      <a:endParaRPr lang="bn-BD" sz="20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7" marR="15477" marT="15483" marB="154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 smtClean="0">
                          <a:latin typeface="SutonnyMJ" pitchFamily="2" charset="0"/>
                          <a:cs typeface="SutonnyMJ" pitchFamily="2" charset="0"/>
                        </a:rPr>
                        <a:t>wUKv`vb</a:t>
                      </a:r>
                      <a:r>
                        <a:rPr lang="en-US" sz="2000" kern="1200" dirty="0" smtClean="0">
                          <a:latin typeface="SutonnyMJ" pitchFamily="2" charset="0"/>
                          <a:cs typeface="SutonnyMJ" pitchFamily="2" charset="0"/>
                        </a:rPr>
                        <a:t> †K›`Ö</a:t>
                      </a:r>
                      <a:endParaRPr lang="bn-BD" sz="20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21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658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07</a:t>
                      </a:r>
                      <a:endParaRPr lang="bn-BD" sz="20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7" marR="15477" marT="15483" marB="154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Dc-¯^v¯’</a:t>
                      </a:r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¨</a:t>
                      </a: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†K›`Ö</a:t>
                      </a:r>
                      <a:endParaRPr lang="bn-BD" sz="20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1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="" xmlns:a16="http://schemas.microsoft.com/office/drawing/2014/main" id="{9EF0A0AC-78C4-4207-BAA1-584CFE4A1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550440"/>
              </p:ext>
            </p:extLst>
          </p:nvPr>
        </p:nvGraphicFramePr>
        <p:xfrm>
          <a:off x="4624030" y="3305909"/>
          <a:ext cx="4576242" cy="2799469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9608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025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128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8369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SutonnyMJ" pitchFamily="2" charset="0"/>
                          <a:cs typeface="SutonnyOMJ" pitchFamily="2" charset="0"/>
                        </a:rPr>
                        <a:t>K…</a:t>
                      </a:r>
                      <a:r>
                        <a:rPr lang="en-US" sz="2400" b="1" dirty="0" err="1" smtClean="0">
                          <a:latin typeface="SutonnyMJ" pitchFamily="2" charset="0"/>
                          <a:cs typeface="SutonnyOMJ" pitchFamily="2" charset="0"/>
                        </a:rPr>
                        <a:t>wl</a:t>
                      </a:r>
                      <a:r>
                        <a:rPr lang="en-US" sz="2400" b="1" dirty="0" smtClean="0">
                          <a:latin typeface="Sutonny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en-US" sz="2400" b="1" dirty="0" err="1" smtClean="0">
                          <a:latin typeface="SutonnyMJ" pitchFamily="2" charset="0"/>
                          <a:cs typeface="SutonnyOMJ" pitchFamily="2" charset="0"/>
                        </a:rPr>
                        <a:t>welqK</a:t>
                      </a:r>
                      <a:r>
                        <a:rPr lang="en-US" sz="2400" b="1" dirty="0" smtClean="0">
                          <a:latin typeface="Sutonny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en-US" sz="2400" b="1" dirty="0" err="1" smtClean="0">
                          <a:latin typeface="SutonnyMJ" pitchFamily="2" charset="0"/>
                          <a:cs typeface="SutonnyOMJ" pitchFamily="2" charset="0"/>
                        </a:rPr>
                        <a:t>AeKvVv‡gv</a:t>
                      </a:r>
                      <a:endParaRPr lang="bn-BD" sz="2400" b="1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15477" marR="15477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bn-BD" sz="2400" b="1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027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SutonnyMJ" pitchFamily="2" charset="0"/>
                          <a:cs typeface="SutonnyOMJ" pitchFamily="2" charset="0"/>
                        </a:rPr>
                        <a:t>grm</a:t>
                      </a: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OMJ" pitchFamily="2" charset="0"/>
                        </a:rPr>
                        <a:t>Lvgvi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6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027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SutonnyMJ" pitchFamily="2" charset="0"/>
                          <a:cs typeface="SutonnyOMJ" pitchFamily="2" charset="0"/>
                        </a:rPr>
                        <a:t>bvm©vwi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26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027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03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†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OMJ" pitchFamily="2" charset="0"/>
                        </a:rPr>
                        <a:t>cvwëÖ</a:t>
                      </a: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OMJ" pitchFamily="2" charset="0"/>
                        </a:rPr>
                        <a:t>dvg</a:t>
                      </a: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© 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25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027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04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†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OMJ" pitchFamily="2" charset="0"/>
                        </a:rPr>
                        <a:t>WBix</a:t>
                      </a: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OMJ" pitchFamily="2" charset="0"/>
                        </a:rPr>
                        <a:t>dvg</a:t>
                      </a: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©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2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3088924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="" xmlns:a16="http://schemas.microsoft.com/office/drawing/2014/main" id="{994A287B-5C9D-4371-939D-1D95F0ABCB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59358"/>
              </p:ext>
            </p:extLst>
          </p:nvPr>
        </p:nvGraphicFramePr>
        <p:xfrm>
          <a:off x="4770121" y="633045"/>
          <a:ext cx="4457700" cy="241123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8569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477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29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20307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we‡bv`bg‚jK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AeKvVv‡gv</a:t>
                      </a:r>
                      <a:endParaRPr lang="bn-BD" sz="24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bn-BD" sz="24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wm‡bgv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nj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02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†÷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wWqvg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01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03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cvewjK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nj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01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04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†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Ljvi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gvV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05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064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05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†K›`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Öxq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knx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`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wgbvi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01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06 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Ab¨vb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¨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knx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`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wgbvi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05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8923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54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2960006" y="0"/>
            <a:ext cx="38459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bR‡i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jvKmvg</a:t>
            </a:r>
            <a:r>
              <a:rPr 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AB0D36F-60DA-4ECC-B041-ED52C79C7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="" xmlns:a16="http://schemas.microsoft.com/office/drawing/2014/main" id="{994A287B-5C9D-4371-939D-1D95F0ABCB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222797"/>
              </p:ext>
            </p:extLst>
          </p:nvPr>
        </p:nvGraphicFramePr>
        <p:xfrm>
          <a:off x="271895" y="734545"/>
          <a:ext cx="4457700" cy="241123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205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842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29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08337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agx©q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AeKvVv‡gv</a:t>
                      </a:r>
                      <a:endParaRPr lang="bn-BD" sz="24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bn-BD" sz="24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SutonnyMJ" pitchFamily="2" charset="0"/>
                        </a:rPr>
                        <a:t>gmwR</a:t>
                      </a:r>
                      <a:r>
                        <a:rPr lang="en-US" sz="2000" dirty="0">
                          <a:latin typeface="SutonnyMJ" pitchFamily="2" charset="0"/>
                        </a:rPr>
                        <a:t>`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SutonnyMJ" pitchFamily="2" charset="0"/>
                          <a:cs typeface="SutonnyOMJ" pitchFamily="2" charset="0"/>
                        </a:rPr>
                        <a:t>118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gw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›`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i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SutonnyMJ" pitchFamily="2" charset="0"/>
                          <a:cs typeface="SutonnyOMJ" pitchFamily="2" charset="0"/>
                        </a:rPr>
                        <a:t>06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03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SutonnyMJ" pitchFamily="2" charset="0"/>
                          <a:cs typeface="SutonnyOMJ" pitchFamily="2" charset="0"/>
                        </a:rPr>
                        <a:t>GwZgLvbv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SutonnyMJ" pitchFamily="2" charset="0"/>
                          <a:cs typeface="SutonnyOMJ" pitchFamily="2" charset="0"/>
                        </a:rPr>
                        <a:t>04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04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SutonnyMJ" pitchFamily="2" charset="0"/>
                          <a:cs typeface="SutonnyOMJ" pitchFamily="2" charset="0"/>
                        </a:rPr>
                        <a:t>C`Mvn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SutonnyMJ" pitchFamily="2" charset="0"/>
                          <a:cs typeface="SutonnyOMJ" pitchFamily="2" charset="0"/>
                        </a:rPr>
                        <a:t>64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064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05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SutonnyMJ" pitchFamily="2" charset="0"/>
                        </a:rPr>
                        <a:t>Kei¯’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vb</a:t>
                      </a:r>
                      <a:r>
                        <a:rPr lang="en-US" sz="2000" dirty="0">
                          <a:latin typeface="SutonnyMJ" pitchFamily="2" charset="0"/>
                        </a:rPr>
                        <a:t>/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k¥kvb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SutonnyMJ" pitchFamily="2" charset="0"/>
                          <a:cs typeface="SutonnyOMJ" pitchFamily="2" charset="0"/>
                        </a:rPr>
                        <a:t>97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06 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OMJ" pitchFamily="2" charset="0"/>
                        </a:rPr>
                        <a:t>gvhvi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SutonnyMJ" pitchFamily="2" charset="0"/>
                          <a:cs typeface="SutonnyOMJ" pitchFamily="2" charset="0"/>
                        </a:rPr>
                        <a:t>04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892360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994A287B-5C9D-4371-939D-1D95F0ABCB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478429"/>
              </p:ext>
            </p:extLst>
          </p:nvPr>
        </p:nvGraphicFramePr>
        <p:xfrm>
          <a:off x="2567641" y="3495617"/>
          <a:ext cx="4457700" cy="308274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205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842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29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08337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wkí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KviLvbv</a:t>
                      </a:r>
                      <a:endParaRPr lang="bn-BD" sz="24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bn-BD" sz="24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A‡qj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wgj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16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ivBm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wgj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09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03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wmMv‡iU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/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wewo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KviLvbv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05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04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m'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wgj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064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05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†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eKvix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09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06 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wPovi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wgj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01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8923609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utonnyMJ" pitchFamily="2" charset="0"/>
                        </a:rPr>
                        <a:t>07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QvcvLvbv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11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utonnyMJ" pitchFamily="2" charset="0"/>
                        </a:rPr>
                        <a:t>08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Gqvjywgwbqvg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KviLvbv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04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9EF0A0AC-78C4-4207-BAA1-584CFE4A1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122093"/>
              </p:ext>
            </p:extLst>
          </p:nvPr>
        </p:nvGraphicFramePr>
        <p:xfrm>
          <a:off x="5233181" y="725453"/>
          <a:ext cx="4332849" cy="2411252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4501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652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74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92719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SutonnyMJ" pitchFamily="2" charset="0"/>
                          <a:cs typeface="SutonnyMJ" pitchFamily="2" charset="0"/>
                        </a:rPr>
                        <a:t>wkÿv</a:t>
                      </a:r>
                      <a:r>
                        <a:rPr lang="en-US" sz="2400" b="1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b="1" dirty="0" err="1" smtClean="0">
                          <a:latin typeface="SutonnyMJ" pitchFamily="2" charset="0"/>
                          <a:cs typeface="SutonnyMJ" pitchFamily="2" charset="0"/>
                        </a:rPr>
                        <a:t>cÖwZôvb</a:t>
                      </a:r>
                      <a:endParaRPr lang="bn-BD" sz="2400" b="1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15477" marR="15477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bn-BD" sz="2400" b="1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23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01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KvwiMix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ms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¯’v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SutonnyMJ" pitchFamily="2" charset="0"/>
                          <a:cs typeface="SutonnyOMJ" pitchFamily="2" charset="0"/>
                        </a:rPr>
                        <a:t>10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23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02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miKvwi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/ †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emiKvwi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K‡jR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2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23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03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miKvwi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/ †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emiKvwi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D”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Pwe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`¨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vjq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04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23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04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miKvwi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/ †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emiKvwi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cÖv_wgK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we`¨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vjq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39" marB="7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13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30889243"/>
                  </a:ext>
                </a:extLst>
              </a:tr>
              <a:tr h="3323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05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SutonnyMJ" pitchFamily="2" charset="0"/>
                        </a:rPr>
                        <a:t>wKÛviMv‡U©b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08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23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06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SutonnyMJ" pitchFamily="2" charset="0"/>
                          <a:cs typeface="SutonnyOMJ" pitchFamily="2" charset="0"/>
                        </a:rPr>
                        <a:t>gv</a:t>
                      </a:r>
                      <a:r>
                        <a:rPr lang="en-US" sz="2000" dirty="0">
                          <a:latin typeface="SutonnyMJ" pitchFamily="2" charset="0"/>
                          <a:cs typeface="SutonnyOMJ" pitchFamily="2" charset="0"/>
                        </a:rPr>
                        <a:t>`ª</a:t>
                      </a:r>
                      <a:r>
                        <a:rPr lang="en-US" sz="2000" dirty="0" err="1">
                          <a:latin typeface="SutonnyMJ" pitchFamily="2" charset="0"/>
                          <a:cs typeface="SutonnyOMJ" pitchFamily="2" charset="0"/>
                        </a:rPr>
                        <a:t>vmv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SutonnyMJ" pitchFamily="2" charset="0"/>
                          <a:cs typeface="SutonnyOMJ" pitchFamily="2" charset="0"/>
                        </a:rPr>
                        <a:t>35</a:t>
                      </a:r>
                      <a:endParaRPr lang="bn-BD" sz="20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5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/>
          <p:cNvSpPr txBox="1">
            <a:spLocks/>
          </p:cNvSpPr>
          <p:nvPr/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8FAB132-6FD9-4052-9962-414BCC5B6787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4" name="TextBox 39"/>
          <p:cNvSpPr txBox="1">
            <a:spLocks noChangeArrowheads="1"/>
          </p:cNvSpPr>
          <p:nvPr/>
        </p:nvSpPr>
        <p:spPr bwMode="auto">
          <a:xfrm>
            <a:off x="504632" y="24825"/>
            <a:ext cx="58130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_g</a:t>
            </a:r>
            <a:r>
              <a:rPr 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gZwewbgq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mfv</a:t>
            </a:r>
            <a:r>
              <a:rPr 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(27 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Gwc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Ö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j</a:t>
            </a:r>
            <a:r>
              <a:rPr 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, 2019)</a:t>
            </a:r>
            <a:endParaRPr lang="en-US" sz="3200" b="1" dirty="0"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50" y="1009711"/>
            <a:ext cx="3733800" cy="28003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649" y="1016967"/>
            <a:ext cx="3724126" cy="27930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51" y="3984798"/>
            <a:ext cx="3744686" cy="28085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115" y="3984798"/>
            <a:ext cx="3719660" cy="278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56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6" name="Picture 2" descr="C:\Users\Dr. Mohsin\Desktop\Presentation on Pourashava Master Plan\Laksam\DSCN02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625"/>
            <a:ext cx="4671753" cy="3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r. Mohsin\Desktop\Presentation on Pourashava Master Plan\Laksam\DSCN02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262" y="16625"/>
            <a:ext cx="4901738" cy="3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r. Mohsin\Desktop\Presentation on Pourashava Master Plan\Laksam\DSCN02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102" y="3374965"/>
            <a:ext cx="4893021" cy="348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1" y="4147798"/>
            <a:ext cx="467175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wØZxq</a:t>
            </a:r>
            <a:r>
              <a:rPr 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gZwewbgq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mfv</a:t>
            </a:r>
            <a:r>
              <a:rPr 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(30 </a:t>
            </a:r>
            <a:r>
              <a:rPr 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†g</a:t>
            </a:r>
            <a:r>
              <a:rPr 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, 2020) </a:t>
            </a:r>
          </a:p>
          <a:p>
            <a:pPr>
              <a:defRPr/>
            </a:pP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R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bve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ZvRyj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Bmjvg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,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cªwZgw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¤¿,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MbcªRvZw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¤¿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evsjv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‡`k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miKvi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Gi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Dcw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¯’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wZ‡Z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|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976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50689" y="847157"/>
            <a:ext cx="922532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indent="-285750" algn="just">
              <a:buFont typeface="Arial" panose="020B0604020202020204" pitchFamily="34" charset="0"/>
              <a:buChar char="•"/>
            </a:pP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weMZ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gnvcwiKíbvi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c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«¯</a:t>
            </a:r>
            <a:r>
              <a:rPr lang="en-US" sz="2200" b="1" dirty="0" err="1" smtClean="0">
                <a:latin typeface="SutonnyMJ"/>
                <a:ea typeface="Calibri" panose="020F0502020204030204" pitchFamily="34" charset="0"/>
                <a:cs typeface="SutonnyMJ" pitchFamily="2" charset="0"/>
              </a:rPr>
              <a:t>Z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vebv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, ‡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hgb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,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moK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, ‡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W«b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BZ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¨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vw`i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AmsMwZ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wVK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Ki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v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|</a:t>
            </a:r>
          </a:p>
          <a:p>
            <a:pPr marL="91440" indent="-285750" algn="just">
              <a:buFont typeface="Arial" panose="020B0604020202020204" pitchFamily="34" charset="0"/>
              <a:buChar char="•"/>
            </a:pPr>
            <a:endParaRPr lang="en-US" sz="2200" b="1" dirty="0" smtClean="0">
              <a:latin typeface="SutonnyMJ" pitchFamily="2" charset="0"/>
              <a:ea typeface="Calibri" panose="020F0502020204030204" pitchFamily="34" charset="0"/>
              <a:cs typeface="SutonnyMJ" pitchFamily="2" charset="0"/>
            </a:endParaRPr>
          </a:p>
          <a:p>
            <a:pPr marL="91440" indent="-285750" algn="just">
              <a:buFont typeface="Arial" panose="020B0604020202020204" pitchFamily="34" charset="0"/>
              <a:buChar char="•"/>
            </a:pP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ev¯</a:t>
            </a:r>
            <a:r>
              <a:rPr lang="en-US" sz="2200" b="1" dirty="0" err="1" smtClean="0">
                <a:latin typeface="SutonnyMJ"/>
                <a:ea typeface="Calibri" panose="020F0502020204030204" pitchFamily="34" charset="0"/>
                <a:cs typeface="SutonnyMJ" pitchFamily="2" charset="0"/>
              </a:rPr>
              <a:t>Z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eZvi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wbwi‡L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eZ©gvb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f~wg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e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¨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envi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cwiKíbv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ms‡kvab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I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cwigvR©b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|</a:t>
            </a:r>
          </a:p>
          <a:p>
            <a:pPr marL="91440" indent="-285750" algn="just">
              <a:buFont typeface="Arial" panose="020B0604020202020204" pitchFamily="34" charset="0"/>
              <a:buChar char="•"/>
            </a:pPr>
            <a:endParaRPr lang="en-US" sz="2200" b="1" dirty="0">
              <a:latin typeface="SutonnyMJ" pitchFamily="2" charset="0"/>
              <a:ea typeface="Calibri" panose="020F0502020204030204" pitchFamily="34" charset="0"/>
              <a:cs typeface="SutonnyMJ" pitchFamily="2" charset="0"/>
            </a:endParaRPr>
          </a:p>
          <a:p>
            <a:pPr marL="91440" indent="-285750" algn="just">
              <a:buFont typeface="Arial" panose="020B0604020202020204" pitchFamily="34" charset="0"/>
              <a:buChar char="•"/>
            </a:pP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KjKviLvbvi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wbM©Z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eR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¨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© 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‡_‡K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Lvj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I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b`x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`~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lY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wbqš¿Y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| </a:t>
            </a:r>
            <a:endParaRPr lang="en-US" sz="2200" b="1" dirty="0" smtClean="0">
              <a:latin typeface="SutonnyMJ" pitchFamily="2" charset="0"/>
              <a:ea typeface="Calibri" panose="020F0502020204030204" pitchFamily="34" charset="0"/>
              <a:cs typeface="SutonnyMJ" pitchFamily="2" charset="0"/>
            </a:endParaRPr>
          </a:p>
          <a:p>
            <a:pPr marL="91440" indent="-285750" algn="just">
              <a:buFont typeface="Arial" panose="020B0604020202020204" pitchFamily="34" charset="0"/>
              <a:buChar char="•"/>
            </a:pPr>
            <a:endParaRPr lang="en-US" sz="2200" b="1" dirty="0">
              <a:latin typeface="SutonnyMJ" pitchFamily="2" charset="0"/>
              <a:ea typeface="Calibri" panose="020F0502020204030204" pitchFamily="34" charset="0"/>
              <a:cs typeface="SutonnyMJ" pitchFamily="2" charset="0"/>
            </a:endParaRPr>
          </a:p>
          <a:p>
            <a:pPr marL="91440" indent="-285750" algn="just">
              <a:buFont typeface="Arial" panose="020B0604020202020204" pitchFamily="34" charset="0"/>
              <a:buChar char="•"/>
            </a:pP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c«Kí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GjvKvq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12wU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Lvj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I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we«R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mg~‡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ni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e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¨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cv‡i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c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«¯</a:t>
            </a:r>
            <a:r>
              <a:rPr lang="en-US" sz="2200" b="1" dirty="0" err="1" smtClean="0">
                <a:latin typeface="SutonnyMJ"/>
                <a:ea typeface="Calibri" panose="020F0502020204030204" pitchFamily="34" charset="0"/>
                <a:cs typeface="SutonnyMJ" pitchFamily="2" charset="0"/>
              </a:rPr>
              <a:t>Z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vebv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| </a:t>
            </a:r>
            <a:endParaRPr lang="en-US" sz="2200" b="1" dirty="0" smtClean="0">
              <a:latin typeface="SutonnyMJ" pitchFamily="2" charset="0"/>
              <a:ea typeface="Calibri" panose="020F0502020204030204" pitchFamily="34" charset="0"/>
              <a:cs typeface="SutonnyMJ" pitchFamily="2" charset="0"/>
            </a:endParaRPr>
          </a:p>
          <a:p>
            <a:pPr marL="91440" indent="-285750" algn="just">
              <a:buFont typeface="Arial" panose="020B0604020202020204" pitchFamily="34" charset="0"/>
              <a:buChar char="•"/>
            </a:pPr>
            <a:endParaRPr lang="en-US" sz="2200" b="1" dirty="0">
              <a:latin typeface="SutonnyMJ" pitchFamily="2" charset="0"/>
              <a:ea typeface="Calibri" panose="020F0502020204030204" pitchFamily="34" charset="0"/>
              <a:cs typeface="SutonnyMJ" pitchFamily="2" charset="0"/>
            </a:endParaRPr>
          </a:p>
          <a:p>
            <a:pPr marL="91440" indent="-285750" algn="just">
              <a:buFont typeface="Arial" panose="020B0604020202020204" pitchFamily="34" charset="0"/>
              <a:buChar char="•"/>
            </a:pP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‡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cŠimfvq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Av‡m©wb‡Ki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c«‡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Kvc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we‡ePbvq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‡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bqv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| </a:t>
            </a:r>
            <a:endParaRPr lang="en-US" sz="2200" b="1" dirty="0" smtClean="0">
              <a:latin typeface="SutonnyMJ" pitchFamily="2" charset="0"/>
              <a:ea typeface="Calibri" panose="020F0502020204030204" pitchFamily="34" charset="0"/>
              <a:cs typeface="SutonnyMJ" pitchFamily="2" charset="0"/>
            </a:endParaRPr>
          </a:p>
          <a:p>
            <a:pPr marL="91440" indent="-285750" algn="just">
              <a:buFont typeface="Arial" panose="020B0604020202020204" pitchFamily="34" charset="0"/>
              <a:buChar char="•"/>
            </a:pPr>
            <a:endParaRPr lang="en-US" sz="2200" b="1" dirty="0">
              <a:latin typeface="SutonnyMJ" pitchFamily="2" charset="0"/>
              <a:ea typeface="Calibri" panose="020F0502020204030204" pitchFamily="34" charset="0"/>
              <a:cs typeface="SutonnyMJ" pitchFamily="2" charset="0"/>
            </a:endParaRPr>
          </a:p>
          <a:p>
            <a:pPr marL="91440" indent="-285750" algn="just">
              <a:buFont typeface="Arial" panose="020B0604020202020204" pitchFamily="34" charset="0"/>
              <a:buChar char="•"/>
            </a:pP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Av‡m©wbK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c«‡Kvcgy³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GjvKvq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bZyb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AvevwmK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GjvKv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¯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’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vc‡bi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c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«¯</a:t>
            </a:r>
            <a:r>
              <a:rPr lang="en-US" sz="2200" b="1" dirty="0" err="1" smtClean="0">
                <a:latin typeface="SutonnyMJ"/>
                <a:ea typeface="Calibri" panose="020F0502020204030204" pitchFamily="34" charset="0"/>
                <a:cs typeface="SutonnyMJ" pitchFamily="2" charset="0"/>
              </a:rPr>
              <a:t>Z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vebv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|</a:t>
            </a:r>
          </a:p>
          <a:p>
            <a:pPr marL="91440" indent="-285750" algn="just">
              <a:buFont typeface="Arial" panose="020B0604020202020204" pitchFamily="34" charset="0"/>
              <a:buChar char="•"/>
            </a:pPr>
            <a:endParaRPr lang="en-US" sz="2200" b="1" dirty="0">
              <a:latin typeface="SutonnyMJ" pitchFamily="2" charset="0"/>
              <a:ea typeface="Calibri" panose="020F0502020204030204" pitchFamily="34" charset="0"/>
              <a:cs typeface="SutonnyMJ" pitchFamily="2" charset="0"/>
            </a:endParaRPr>
          </a:p>
          <a:p>
            <a:pPr marL="91440" indent="-285750" algn="just">
              <a:buFont typeface="Arial" panose="020B0604020202020204" pitchFamily="34" charset="0"/>
              <a:buChar char="•"/>
            </a:pP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‡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cŠimfvi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‡K›`«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xq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GjvKvq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‡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ijI‡q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gvwjKvbvaxb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Rwg‡Z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A¯’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vqx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¯’vcbv mg~‡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ni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c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«¯</a:t>
            </a:r>
            <a:r>
              <a:rPr lang="en-US" sz="2200" b="1" dirty="0" err="1" smtClean="0">
                <a:latin typeface="SutonnyMJ"/>
                <a:ea typeface="Calibri" panose="020F0502020204030204" pitchFamily="34" charset="0"/>
                <a:cs typeface="SutonnyMJ" pitchFamily="2" charset="0"/>
              </a:rPr>
              <a:t>Z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vebv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c«Yqb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|</a:t>
            </a:r>
          </a:p>
          <a:p>
            <a:pPr marL="91440" indent="-285750" algn="just">
              <a:buFont typeface="Arial" panose="020B0604020202020204" pitchFamily="34" charset="0"/>
              <a:buChar char="•"/>
            </a:pPr>
            <a:endParaRPr lang="en-US" sz="2200" b="1" dirty="0">
              <a:latin typeface="SutonnyMJ" pitchFamily="2" charset="0"/>
              <a:ea typeface="Calibri" panose="020F0502020204030204" pitchFamily="34" charset="0"/>
              <a:cs typeface="SutonnyMJ" pitchFamily="2" charset="0"/>
            </a:endParaRPr>
          </a:p>
          <a:p>
            <a:pPr marL="91440" indent="-285750" algn="just">
              <a:buFont typeface="Arial" panose="020B0604020202020204" pitchFamily="34" charset="0"/>
              <a:buChar char="•"/>
            </a:pP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wewfbœ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HwZnvwmK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¯’vcbv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msi¶Y</a:t>
            </a:r>
            <a:r>
              <a:rPr lang="en-US" sz="2200" b="1" dirty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 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I </a:t>
            </a:r>
            <a:r>
              <a:rPr lang="en-US" sz="2200" b="1" dirty="0" err="1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Dbœqb</a:t>
            </a:r>
            <a:r>
              <a:rPr lang="en-US" sz="2200" b="1" dirty="0" smtClean="0">
                <a:latin typeface="SutonnyMJ" pitchFamily="2" charset="0"/>
                <a:ea typeface="Calibri" panose="020F0502020204030204" pitchFamily="34" charset="0"/>
                <a:cs typeface="SutonnyMJ" pitchFamily="2" charset="0"/>
              </a:rPr>
              <a:t>|</a:t>
            </a:r>
          </a:p>
          <a:p>
            <a:pPr marL="91440" algn="just"/>
            <a:endParaRPr lang="en-US" sz="2200" dirty="0"/>
          </a:p>
        </p:txBody>
      </p:sp>
      <p:sp>
        <p:nvSpPr>
          <p:cNvPr id="4" name="TextBox 39"/>
          <p:cNvSpPr txBox="1">
            <a:spLocks noChangeArrowheads="1"/>
          </p:cNvSpPr>
          <p:nvPr/>
        </p:nvSpPr>
        <p:spPr bwMode="auto">
          <a:xfrm>
            <a:off x="465996" y="73702"/>
            <a:ext cx="50417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Ö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_g</a:t>
            </a:r>
            <a:r>
              <a:rPr 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gZwewbgq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mfvi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Ö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02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132-6FD9-4052-9962-414BCC5B6787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4" name="TextBox 39"/>
          <p:cNvSpPr txBox="1">
            <a:spLocks noChangeArrowheads="1"/>
          </p:cNvSpPr>
          <p:nvPr/>
        </p:nvSpPr>
        <p:spPr bwMode="auto">
          <a:xfrm>
            <a:off x="1632607" y="24826"/>
            <a:ext cx="71721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jvKmvg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Dbœqb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Ö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mg~‡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ni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ZvwjKv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6" t="10441" r="4216"/>
          <a:stretch/>
        </p:blipFill>
        <p:spPr>
          <a:xfrm>
            <a:off x="850005" y="667752"/>
            <a:ext cx="8049295" cy="597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91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9713" r="4166"/>
          <a:stretch/>
        </p:blipFill>
        <p:spPr>
          <a:xfrm>
            <a:off x="914399" y="684142"/>
            <a:ext cx="8242479" cy="6097658"/>
          </a:xfrm>
          <a:prstGeom prst="rect">
            <a:avLst/>
          </a:prstGeom>
        </p:spPr>
      </p:pic>
      <p:sp>
        <p:nvSpPr>
          <p:cNvPr id="4" name="TextBox 39"/>
          <p:cNvSpPr txBox="1">
            <a:spLocks noChangeArrowheads="1"/>
          </p:cNvSpPr>
          <p:nvPr/>
        </p:nvSpPr>
        <p:spPr bwMode="auto">
          <a:xfrm>
            <a:off x="1632607" y="24826"/>
            <a:ext cx="71721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jvKmvg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Dbœqb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Ö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mg~‡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ni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ZvwjKv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134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3" t="10899" r="3333"/>
          <a:stretch/>
        </p:blipFill>
        <p:spPr>
          <a:xfrm>
            <a:off x="914400" y="708338"/>
            <a:ext cx="8318948" cy="6073462"/>
          </a:xfrm>
          <a:prstGeom prst="rect">
            <a:avLst/>
          </a:prstGeom>
        </p:spPr>
      </p:pic>
      <p:sp>
        <p:nvSpPr>
          <p:cNvPr id="4" name="TextBox 39"/>
          <p:cNvSpPr txBox="1">
            <a:spLocks noChangeArrowheads="1"/>
          </p:cNvSpPr>
          <p:nvPr/>
        </p:nvSpPr>
        <p:spPr bwMode="auto">
          <a:xfrm>
            <a:off x="1632607" y="24826"/>
            <a:ext cx="71721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jvKmvg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Dbœqb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Ö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mg~‡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ni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ZvwjKv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977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Slide Number Placeholder 1"/>
          <p:cNvSpPr txBox="1">
            <a:spLocks/>
          </p:cNvSpPr>
          <p:nvPr/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8FAB132-6FD9-4052-9962-414BCC5B6787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4" name="TextBox 39"/>
          <p:cNvSpPr txBox="1">
            <a:spLocks noChangeArrowheads="1"/>
          </p:cNvSpPr>
          <p:nvPr/>
        </p:nvSpPr>
        <p:spPr bwMode="auto">
          <a:xfrm>
            <a:off x="504632" y="24825"/>
            <a:ext cx="93090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jvKmvg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Aš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M©Z</a:t>
            </a:r>
            <a:r>
              <a:rPr 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AM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Ö</a:t>
            </a:r>
            <a:r>
              <a:rPr 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vwaKvi</a:t>
            </a:r>
            <a:r>
              <a:rPr 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wfwË‡Z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b`x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Lv‡ji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ZvwjKv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7985" y="593719"/>
            <a:ext cx="9475026" cy="5959481"/>
            <a:chOff x="13952" y="593719"/>
            <a:chExt cx="9169006" cy="595948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08" t="1303" r="4691" b="39913"/>
            <a:stretch/>
          </p:blipFill>
          <p:spPr>
            <a:xfrm>
              <a:off x="13952" y="593719"/>
              <a:ext cx="4585347" cy="397828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17" b="9939"/>
            <a:stretch/>
          </p:blipFill>
          <p:spPr>
            <a:xfrm>
              <a:off x="4343400" y="762000"/>
              <a:ext cx="4839558" cy="5791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428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035639" y="462198"/>
            <a:ext cx="4917057" cy="5313872"/>
            <a:chOff x="5035639" y="462198"/>
            <a:chExt cx="4917057" cy="5313872"/>
          </a:xfrm>
        </p:grpSpPr>
        <p:pic>
          <p:nvPicPr>
            <p:cNvPr id="4" name="Picture 2" descr="11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01" t="10032" r="37079" b="3798"/>
            <a:stretch/>
          </p:blipFill>
          <p:spPr bwMode="auto">
            <a:xfrm>
              <a:off x="5035639" y="462198"/>
              <a:ext cx="4917057" cy="5313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2604" y="609026"/>
              <a:ext cx="585788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" name="TextBox 39"/>
          <p:cNvSpPr txBox="1"/>
          <p:nvPr/>
        </p:nvSpPr>
        <p:spPr>
          <a:xfrm>
            <a:off x="128790" y="-47557"/>
            <a:ext cx="9211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c~e©eZ©x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gnvcwiKíbv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(2011)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Abyhvqx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jvKmvg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e¨envi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39" name="Table 38">
            <a:extLst>
              <a:ext uri="{FF2B5EF4-FFF2-40B4-BE49-F238E27FC236}">
                <a16:creationId xmlns="" xmlns:a16="http://schemas.microsoft.com/office/drawing/2014/main" id="{99AB2E73-7C5A-43B3-A742-05F51864F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036706"/>
              </p:ext>
            </p:extLst>
          </p:nvPr>
        </p:nvGraphicFramePr>
        <p:xfrm>
          <a:off x="62408" y="715015"/>
          <a:ext cx="4497214" cy="5854854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7011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968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750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242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913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µ</a:t>
                      </a:r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wgK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f~wg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gnvcwiKíbv</a:t>
                      </a:r>
                      <a:r>
                        <a:rPr lang="en-US" sz="18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, 2011</a:t>
                      </a:r>
                      <a:endParaRPr lang="en-US" sz="1800" b="1" u="none" strike="noStrike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88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Rwgi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cwigvY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)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kZKiv</a:t>
                      </a:r>
                      <a:r>
                        <a:rPr lang="en-US" sz="1800" b="1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(%)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376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K…</a:t>
                      </a:r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wl</a:t>
                      </a: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1867.62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38.13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188.44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3.85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e¨vwYwRK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41.78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myweavmg~n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8.21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wkÿv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39.36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¯^v¯’¨ ‡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mev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Drcv`b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Ges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cÖwµqvKiY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36.70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wgkÖ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39.42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gy³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51.26</a:t>
                      </a:r>
                      <a:endParaRPr lang="en-US" sz="16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we‡bv`b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4.80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AvevwmK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1858.69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37.95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Ab¨vb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2.35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hvMv‡hvM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hvZvqvZ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442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Rjvkq</a:t>
                      </a:r>
                      <a:r>
                        <a:rPr lang="en-US" sz="1600" u="none" strike="noStrike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700.37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14.30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SutonnyMJ" pitchFamily="2" charset="0"/>
                          <a:cs typeface="SutonnyMJ" pitchFamily="2" charset="0"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ag©xq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r>
                        <a:rPr lang="en-US" sz="1600" u="none" strike="noStrike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dirty="0" err="1" smtClean="0">
                          <a:latin typeface="SutonnyMJ" pitchFamily="2" charset="0"/>
                          <a:cs typeface="SutonnyMJ" pitchFamily="2" charset="0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28.44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miKvix</a:t>
                      </a:r>
                      <a:r>
                        <a:rPr lang="en-US" sz="16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</a:t>
                      </a:r>
                      <a:r>
                        <a:rPr lang="en-US" sz="16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mev</a:t>
                      </a:r>
                      <a:r>
                        <a:rPr lang="en-US" sz="16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AÂj</a:t>
                      </a:r>
                      <a:endParaRPr lang="en-US" sz="16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15.38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94788297"/>
                  </a:ext>
                </a:extLst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16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emiKvix</a:t>
                      </a:r>
                      <a:r>
                        <a:rPr lang="en-US" sz="16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</a:t>
                      </a:r>
                      <a:r>
                        <a:rPr lang="en-US" sz="16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mev</a:t>
                      </a:r>
                      <a:r>
                        <a:rPr lang="en-US" sz="16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AÂj</a:t>
                      </a:r>
                      <a:endParaRPr lang="en-US" sz="16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</a:tr>
              <a:tr h="2630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cwi‡lev</a:t>
                      </a:r>
                      <a:r>
                        <a:rPr lang="en-US" sz="16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AÂj</a:t>
                      </a:r>
                      <a:endParaRPr lang="en-US" sz="16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</a:tr>
              <a:tr h="2656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1" u="none" strike="noStrike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lang="en-US" sz="18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213" marR="7213" marT="8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4898.08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  <p:pic>
        <p:nvPicPr>
          <p:cNvPr id="5" name="Picture 2" descr="11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95" t="36281" r="4499" b="43199"/>
          <a:stretch/>
        </p:blipFill>
        <p:spPr bwMode="auto">
          <a:xfrm>
            <a:off x="4575440" y="4284953"/>
            <a:ext cx="2014331" cy="12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11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95" t="56506" r="4499" b="24948"/>
          <a:stretch/>
        </p:blipFill>
        <p:spPr bwMode="auto">
          <a:xfrm>
            <a:off x="6589770" y="5776070"/>
            <a:ext cx="2014331" cy="114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11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95" t="74937" r="4499" b="3168"/>
          <a:stretch/>
        </p:blipFill>
        <p:spPr bwMode="auto">
          <a:xfrm>
            <a:off x="4575439" y="5550278"/>
            <a:ext cx="2014331" cy="135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11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51" t="3619" r="2944" b="93158"/>
          <a:stretch/>
        </p:blipFill>
        <p:spPr bwMode="auto">
          <a:xfrm>
            <a:off x="7596935" y="5550278"/>
            <a:ext cx="2252869" cy="19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45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1964965" y="465513"/>
            <a:ext cx="62504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jvKmvg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fwel¨r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RbmsL¨v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Awf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¶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 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="" xmlns:a16="http://schemas.microsoft.com/office/drawing/2014/main" id="{332422D1-9DCF-47D5-B14B-4B27DB394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0574" y="5518589"/>
            <a:ext cx="4191000" cy="383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5054" tIns="37527" rIns="75054" bIns="37527" anchor="ctr">
            <a:spAutoFit/>
          </a:bodyPr>
          <a:lstStyle/>
          <a:p>
            <a:pPr>
              <a:defRPr/>
            </a:pPr>
            <a:r>
              <a:rPr lang="en-US" sz="2000" dirty="0" err="1" smtClean="0">
                <a:solidFill>
                  <a:srgbClr val="000000"/>
                </a:solidFill>
                <a:latin typeface="SutonnyMJ" pitchFamily="2" charset="0"/>
              </a:rPr>
              <a:t>RbmsL¨v</a:t>
            </a:r>
            <a:r>
              <a:rPr lang="en-US" sz="2000" dirty="0" smtClean="0">
                <a:solidFill>
                  <a:srgbClr val="000000"/>
                </a:solidFill>
                <a:latin typeface="SutonnyMJ" pitchFamily="2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SutonnyMJ" pitchFamily="2" charset="0"/>
              </a:rPr>
              <a:t>e„w×i</a:t>
            </a:r>
            <a:r>
              <a:rPr lang="en-US" sz="2000" dirty="0">
                <a:solidFill>
                  <a:srgbClr val="000000"/>
                </a:solidFill>
                <a:latin typeface="SutonnyMJ" pitchFamily="2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SutonnyMJ" pitchFamily="2" charset="0"/>
              </a:rPr>
              <a:t>nvi</a:t>
            </a:r>
            <a:r>
              <a:rPr lang="en-US" sz="2000" dirty="0">
                <a:solidFill>
                  <a:srgbClr val="000000"/>
                </a:solidFill>
                <a:latin typeface="SutonnyMJ" pitchFamily="2" charset="0"/>
              </a:rPr>
              <a:t>- </a:t>
            </a:r>
            <a:r>
              <a:rPr lang="en-US" sz="2000" dirty="0" smtClean="0">
                <a:solidFill>
                  <a:srgbClr val="000000"/>
                </a:solidFill>
                <a:latin typeface="SutonnyMJ" pitchFamily="2" charset="0"/>
              </a:rPr>
              <a:t>2.70 </a:t>
            </a:r>
            <a:r>
              <a:rPr lang="en-US" sz="2000" dirty="0">
                <a:solidFill>
                  <a:srgbClr val="000000"/>
                </a:solidFill>
                <a:latin typeface="SutonnyMJ" pitchFamily="2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SutonnyMJ" pitchFamily="2" charset="0"/>
              </a:rPr>
              <a:t>m~Î</a:t>
            </a:r>
            <a:r>
              <a:rPr lang="en-US" sz="2000" dirty="0">
                <a:solidFill>
                  <a:srgbClr val="000000"/>
                </a:solidFill>
                <a:latin typeface="SutonnyMJ" pitchFamily="2" charset="0"/>
              </a:rPr>
              <a:t>: </a:t>
            </a:r>
            <a:r>
              <a:rPr lang="en-US" sz="2000" dirty="0" err="1">
                <a:solidFill>
                  <a:srgbClr val="000000"/>
                </a:solidFill>
                <a:latin typeface="SutonnyMJ" pitchFamily="2" charset="0"/>
              </a:rPr>
              <a:t>weweGm</a:t>
            </a:r>
            <a:r>
              <a:rPr lang="en-US" sz="2000" dirty="0">
                <a:solidFill>
                  <a:srgbClr val="000000"/>
                </a:solidFill>
                <a:latin typeface="SutonnyMJ" pitchFamily="2" charset="0"/>
              </a:rPr>
              <a:t>, 2011) </a:t>
            </a:r>
            <a:endParaRPr lang="en-US" sz="2200" kern="100" dirty="0">
              <a:solidFill>
                <a:srgbClr val="000000"/>
              </a:solidFill>
              <a:latin typeface="SutonnyMJ" pitchFamily="2" charset="0"/>
              <a:ea typeface="Times New Roman" pitchFamily="18" charset="0"/>
              <a:cs typeface="SutonnyMJ" pitchFamily="2" charset="0"/>
            </a:endParaRPr>
          </a:p>
        </p:txBody>
      </p:sp>
      <p:graphicFrame>
        <p:nvGraphicFramePr>
          <p:cNvPr id="9" name="Table 8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021961"/>
              </p:ext>
            </p:extLst>
          </p:nvPr>
        </p:nvGraphicFramePr>
        <p:xfrm>
          <a:off x="588821" y="1138958"/>
          <a:ext cx="8834945" cy="4569116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/>
                  </a:extLst>
                </a:gridCol>
                <a:gridCol w="1141797">
                  <a:extLst>
                    <a:ext uri="{9D8B030D-6E8A-4147-A177-3AD203B41FA5}"/>
                  </a:extLst>
                </a:gridCol>
                <a:gridCol w="1108949">
                  <a:extLst>
                    <a:ext uri="{9D8B030D-6E8A-4147-A177-3AD203B41FA5}"/>
                  </a:extLst>
                </a:gridCol>
                <a:gridCol w="986248">
                  <a:extLst>
                    <a:ext uri="{9D8B030D-6E8A-4147-A177-3AD203B41FA5}"/>
                  </a:extLst>
                </a:gridCol>
                <a:gridCol w="939895">
                  <a:extLst>
                    <a:ext uri="{9D8B030D-6E8A-4147-A177-3AD203B41FA5}"/>
                  </a:extLst>
                </a:gridCol>
                <a:gridCol w="834517">
                  <a:extLst>
                    <a:ext uri="{9D8B030D-6E8A-4147-A177-3AD203B41FA5}"/>
                  </a:extLst>
                </a:gridCol>
                <a:gridCol w="939895">
                  <a:extLst>
                    <a:ext uri="{9D8B030D-6E8A-4147-A177-3AD203B41FA5}"/>
                  </a:extLst>
                </a:gridCol>
                <a:gridCol w="910382">
                  <a:extLst>
                    <a:ext uri="{9D8B030D-6E8A-4147-A177-3AD203B41FA5}"/>
                  </a:extLst>
                </a:gridCol>
                <a:gridCol w="982662">
                  <a:extLst>
                    <a:ext uri="{9D8B030D-6E8A-4147-A177-3AD203B41FA5}"/>
                  </a:extLst>
                </a:gridCol>
              </a:tblGrid>
              <a:tr h="380930">
                <a:tc rowSpan="2"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2011 (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weweGm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, 2011)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2020 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wnmveK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…Z</a:t>
                      </a:r>
                      <a:r>
                        <a:rPr kumimoji="0" lang="bn-I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Times New Roman" pitchFamily="18" charset="0"/>
                        </a:rPr>
                        <a:t>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2030 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Awf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‡¶c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Times New Roman" pitchFamily="18" charset="0"/>
                          <a:cs typeface="SutonnyMJ" pitchFamily="2" charset="0"/>
                        </a:rPr>
                        <a:t>2040 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Times New Roman" pitchFamily="18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Times New Roman" pitchFamily="18" charset="0"/>
                          <a:cs typeface="SutonnyMJ" pitchFamily="2" charset="0"/>
                        </a:rPr>
                        <a:t>Awf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Times New Roman" pitchFamily="18" charset="0"/>
                          <a:cs typeface="SutonnyMJ" pitchFamily="2" charset="0"/>
                        </a:rPr>
                        <a:t>‡¶c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Times New Roman" pitchFamily="18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5305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RbmsL</a:t>
                      </a:r>
                      <a:r>
                        <a:rPr kumimoji="0" lang="en-US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¨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¡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RbmsL</a:t>
                      </a:r>
                      <a:r>
                        <a:rPr kumimoji="0" lang="en-US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¨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¡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RbmsL</a:t>
                      </a:r>
                      <a:r>
                        <a:rPr kumimoji="0" lang="en-US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¨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¡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952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RbmsL</a:t>
                      </a:r>
                      <a:r>
                        <a:rPr kumimoji="0" lang="en-US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¨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¡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extLst>
                  <a:ext uri="{0D108BD9-81ED-4DB2-BD59-A6C34878D82A}"/>
                </a:extLst>
              </a:tr>
              <a:tr h="21613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8,224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10452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13643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17808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21336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6,768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8602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11228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14656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2937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3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5,261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6687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8728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11392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2576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4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7,917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35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10062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13134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17144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23829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5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9,505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23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12081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15769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20582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2687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6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8,569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10891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14216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18556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7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8,457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12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10749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14030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18313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26323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8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9,191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11681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15248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19902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22721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9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6,740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8566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11181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14595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/>
                </a:extLst>
              </a:tr>
              <a:tr h="241069">
                <a:tc>
                  <a:txBody>
                    <a:bodyPr/>
                    <a:lstStyle/>
                    <a:p>
                      <a:pPr marL="20955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70,632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SutonnyMJ"/>
                          <a:ea typeface="Calibri"/>
                          <a:cs typeface="Times New Roman"/>
                        </a:rPr>
                        <a:t>14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89771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117176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152948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SutonnyMJ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83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="" xmlns:a16="http://schemas.microsoft.com/office/drawing/2014/main" id="{97494F09-6F80-4148-B5A6-DC260007FF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928451"/>
              </p:ext>
            </p:extLst>
          </p:nvPr>
        </p:nvGraphicFramePr>
        <p:xfrm>
          <a:off x="738236" y="552691"/>
          <a:ext cx="8877657" cy="605205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697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843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91882">
                  <a:extLst>
                    <a:ext uri="{9D8B030D-6E8A-4147-A177-3AD203B41FA5}">
                      <a16:colId xmlns="" xmlns:a16="http://schemas.microsoft.com/office/drawing/2014/main" val="3329388454"/>
                    </a:ext>
                  </a:extLst>
                </a:gridCol>
                <a:gridCol w="1415845">
                  <a:extLst>
                    <a:ext uri="{9D8B030D-6E8A-4147-A177-3AD203B41FA5}">
                      <a16:colId xmlns="" xmlns:a16="http://schemas.microsoft.com/office/drawing/2014/main" val="3350110319"/>
                    </a:ext>
                  </a:extLst>
                </a:gridCol>
                <a:gridCol w="1415845">
                  <a:extLst>
                    <a:ext uri="{9D8B030D-6E8A-4147-A177-3AD203B41FA5}">
                      <a16:colId xmlns="" xmlns:a16="http://schemas.microsoft.com/office/drawing/2014/main" val="3349076149"/>
                    </a:ext>
                  </a:extLst>
                </a:gridCol>
              </a:tblGrid>
              <a:tr h="24533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f~wg</a:t>
                      </a:r>
                      <a:r>
                        <a:rPr lang="en-US" sz="1600" b="1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b="1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e¨env‡ii</a:t>
                      </a:r>
                      <a:r>
                        <a:rPr lang="en-US" sz="1600" b="1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‡</a:t>
                      </a:r>
                      <a:r>
                        <a:rPr lang="en-US" sz="1600" b="1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kÖYxmg~n</a:t>
                      </a:r>
                      <a:r>
                        <a:rPr lang="en-US" sz="1600" b="1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T="45718" marB="4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gvb`Û</a:t>
                      </a:r>
                      <a:r>
                        <a:rPr lang="en-US" sz="1600" b="1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lang="en-US" sz="16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LGED</a:t>
                      </a:r>
                      <a:r>
                        <a:rPr lang="en-US" sz="1600" b="1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</a:p>
                  </a:txBody>
                  <a:tcPr marT="45718" marB="4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eZ©gvb</a:t>
                      </a:r>
                      <a:r>
                        <a:rPr lang="en-US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e¨envi</a:t>
                      </a:r>
                      <a:endParaRPr lang="en-US" sz="1600" b="1" kern="1200" baseline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2029 </a:t>
                      </a:r>
                      <a:r>
                        <a:rPr lang="en-US" sz="1600" b="1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mvj</a:t>
                      </a:r>
                      <a:r>
                        <a:rPr lang="en-US" sz="1600" b="1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b="1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bvMv</a:t>
                      </a:r>
                      <a:r>
                        <a:rPr lang="en-US" sz="1600" b="1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`</a:t>
                      </a:r>
                    </a:p>
                  </a:txBody>
                  <a:tcPr marT="45718" marB="4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59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Pvwn`v</a:t>
                      </a:r>
                      <a:endParaRPr lang="en-US" sz="1600" b="1" kern="1200" baseline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NvUwZ</a:t>
                      </a:r>
                      <a:endParaRPr lang="en-US" sz="1600" b="1" kern="1200" baseline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6422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AvevwmK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GjvKv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accent3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7154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AvevwmK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GjvKv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1.00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/ 52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Rb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1857.71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2194.15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336.4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3451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cÖkvmwbK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GjvKv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accent3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Dc‡Rjv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Kg‡cøK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&amp;ª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/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Dc‡Rjv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15.37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15.00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2.63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cŠimfv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Kg‡cøK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&amp;ª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3.00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/ ‡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cŠimfv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3.00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t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2621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evwYwR¨K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GjvKv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cvBKvix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evRvi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1.50GKi/10,000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Rb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41.76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17.11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151.20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LyPiv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evRvi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1.50GKi/1,000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Rb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170.14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19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nv‡Uj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/ †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i÷z‡i›U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0.5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/10,000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Rb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5.70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mycvi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gv‡K©U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1.5GKi/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mycvi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gv‡K©U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-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5046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wkí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GjvKv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969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wkí</a:t>
                      </a:r>
                      <a:r>
                        <a:rPr lang="bn-IN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GjvKv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1.50GKi/1000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Rb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36.68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170.14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133.5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22763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wkÿv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cÖv_wgK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we`¨vjq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28594" marR="285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2.00GKi/5000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Rb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39.34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45.64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68.34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D”P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we`¨vjq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28594" marR="285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5.00GKi/20,000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Rb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28.52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3093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KvwiMix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wkÿv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cÖwZôvb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5.00GKi/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Dc‡Rjv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5.00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1880603" y="-32084"/>
            <a:ext cx="61334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cÖYq‡bi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Rb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¨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we‡ewPZ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065E578F-AD0D-45AF-AE4E-314DA177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99300" y="6412340"/>
            <a:ext cx="23114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111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1545B7C6-4763-420B-8E76-B39B2E2B8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742671"/>
              </p:ext>
            </p:extLst>
          </p:nvPr>
        </p:nvGraphicFramePr>
        <p:xfrm>
          <a:off x="581687" y="624411"/>
          <a:ext cx="9055476" cy="59375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966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75367">
                  <a:extLst>
                    <a:ext uri="{9D8B030D-6E8A-4147-A177-3AD203B41FA5}">
                      <a16:colId xmlns="" xmlns:a16="http://schemas.microsoft.com/office/drawing/2014/main" val="2844133413"/>
                    </a:ext>
                  </a:extLst>
                </a:gridCol>
                <a:gridCol w="11718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557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557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31836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f~wg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e¨env‡ii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kÖYxmg~n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kern="1200" baseline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gvb`Û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SutonnyMJ" pitchFamily="2" charset="0"/>
                        </a:rPr>
                        <a:t>LGED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b="1" kern="1200" baseline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eZ©gvb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2026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25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Pvwn`v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NvUwZ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56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wek¦we`¨vjq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cvewjK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wek¦we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`¨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vjq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: 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me©wb¤œ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20 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/100000 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cÖvB‡fU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wek¦we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`¨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vjq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: 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me©wb¤œ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2.0 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Ab¨vb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gv`ªvmv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6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5.00GKi/20,000Rb </a:t>
                      </a:r>
                      <a:endParaRPr lang="en-US" sz="16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28.52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</a:tr>
              <a:tr h="15980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¯^v¯’¨</a:t>
                      </a:r>
                      <a:endParaRPr lang="en-US" sz="1600" b="1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‡Rjv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¯^v¯’¨ </a:t>
                      </a:r>
                      <a:r>
                        <a:rPr lang="en-US" sz="1600" kern="12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Kg‡cøK</a:t>
                      </a:r>
                      <a:r>
                        <a:rPr lang="en-US" sz="1600" kern="12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&amp;ª</a:t>
                      </a:r>
                      <a:endParaRPr lang="en-US" sz="1600" b="1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10.00GKi/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‡Rjv</a:t>
                      </a:r>
                      <a:endParaRPr lang="en-US" sz="1600" b="1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1.82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10.00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31.0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6218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bMi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¯^vv¯’¨‡K›`ª/ </a:t>
                      </a:r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wK¬wbK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/ ¯^vv¯’¨‡K›`ª/ </a:t>
                      </a:r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gvZ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…‡</a:t>
                      </a:r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mev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‡K›`ª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1.00GKi/5000Rb 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kern="1200" baseline="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22.82</a:t>
                      </a:r>
                      <a:endParaRPr lang="en-US" sz="1600" kern="1200" baseline="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kern="1200" baseline="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6912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D¤§y³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¯’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we‡bv`b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Ljvi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gvV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16945" marR="1694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3.00GKi/20,000 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50.48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17.11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205.62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49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D`¨vb</a:t>
                      </a:r>
                      <a:endParaRPr lang="en-US" sz="16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16945" marR="1694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1.00GKi/1000 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114.10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gnjøvi</a:t>
                      </a:r>
                      <a:r>
                        <a:rPr lang="bn-IN" sz="1600" baseline="0" dirty="0"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D`¨vb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1.00GKi/1000 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114.10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‡÷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wWqvg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/‡¯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úvU©m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Kg‡cø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· </a:t>
                      </a:r>
                      <a:endParaRPr lang="en-US" sz="16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7.00GKi/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‡Rjv</a:t>
                      </a:r>
                      <a:endParaRPr lang="en-US" sz="16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7.00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</a:t>
                      </a: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m‡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b</a:t>
                      </a:r>
                      <a:r>
                        <a:rPr lang="en-US" sz="1600" baseline="0" dirty="0" err="1">
                          <a:latin typeface="SutonnyMJ" pitchFamily="2" charset="0"/>
                          <a:cs typeface="SutonnyMJ" pitchFamily="2" charset="0"/>
                        </a:rPr>
                        <a:t>gv</a:t>
                      </a:r>
                      <a:r>
                        <a:rPr lang="bn-IN" sz="16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nj</a:t>
                      </a:r>
                      <a:endParaRPr lang="en-US" sz="1600" b="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1.00GKi/30,000 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3.82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25965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mvgvwRK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mev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dirty="0">
                        <a:solidFill>
                          <a:schemeClr val="accent3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gmwR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`</a:t>
                      </a:r>
                      <a:r>
                        <a:rPr lang="bn-IN" sz="1600" dirty="0">
                          <a:effectLst/>
                          <a:latin typeface="SutonnyMJ" pitchFamily="2" charset="0"/>
                        </a:rPr>
                        <a:t>/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wMR©v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gw›`i</a:t>
                      </a:r>
                      <a:r>
                        <a:rPr lang="en-US" sz="16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28594" marR="285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0.50GKi/20,000 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dirty="0"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8.20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2.85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716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SutonnyMJ" pitchFamily="2" charset="0"/>
                          <a:cs typeface="SutonnyMJ" pitchFamily="2" charset="0"/>
                        </a:rPr>
                        <a:t>B`Mvn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28594" marR="285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0.50GKi/20,000 </a:t>
                      </a:r>
                      <a:r>
                        <a:rPr lang="en-US" sz="16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6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2.85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065E578F-AD0D-45AF-AE4E-314DA177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80603" y="0"/>
            <a:ext cx="61334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cÖYq‡bi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Rb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¨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we‡ewPZ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24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257B67D3-388E-4969-85E5-92AAFC436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247182"/>
              </p:ext>
            </p:extLst>
          </p:nvPr>
        </p:nvGraphicFramePr>
        <p:xfrm>
          <a:off x="628065" y="533401"/>
          <a:ext cx="8772610" cy="61291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266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10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59339">
                  <a:extLst>
                    <a:ext uri="{9D8B030D-6E8A-4147-A177-3AD203B41FA5}">
                      <a16:colId xmlns="" xmlns:a16="http://schemas.microsoft.com/office/drawing/2014/main" val="4170793910"/>
                    </a:ext>
                  </a:extLst>
                </a:gridCol>
                <a:gridCol w="1211137">
                  <a:extLst>
                    <a:ext uri="{9D8B030D-6E8A-4147-A177-3AD203B41FA5}">
                      <a16:colId xmlns="" xmlns:a16="http://schemas.microsoft.com/office/drawing/2014/main" val="2540095454"/>
                    </a:ext>
                  </a:extLst>
                </a:gridCol>
                <a:gridCol w="1264453">
                  <a:extLst>
                    <a:ext uri="{9D8B030D-6E8A-4147-A177-3AD203B41FA5}">
                      <a16:colId xmlns="" xmlns:a16="http://schemas.microsoft.com/office/drawing/2014/main" val="4056481750"/>
                    </a:ext>
                  </a:extLst>
                </a:gridCol>
              </a:tblGrid>
              <a:tr h="18149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f~wg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e¨env‡ii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4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kÖYxmg~n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1" kern="1200" baseline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gvb`Û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SutonnyMJ" pitchFamily="2" charset="0"/>
                        </a:rPr>
                        <a:t>LGED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eZ©gvb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2026</a:t>
                      </a:r>
                      <a:endParaRPr lang="en-US" sz="1400" dirty="0"/>
                    </a:p>
                  </a:txBody>
                  <a:tcPr marL="91445" marR="91445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92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Pvwn`v</a:t>
                      </a:r>
                      <a:endParaRPr lang="en-US" sz="1400" b="1" dirty="0"/>
                    </a:p>
                  </a:txBody>
                  <a:tcPr marL="91445" marR="91445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kern="1200" baseline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NvUwZ</a:t>
                      </a:r>
                      <a:r>
                        <a:rPr lang="en-US" sz="1400" b="1" kern="1200" baseline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1" dirty="0"/>
                    </a:p>
                  </a:txBody>
                  <a:tcPr marL="91445" marR="91445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12015" marR="120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SutonnyMJ" pitchFamily="2" charset="0"/>
                          <a:cs typeface="SutonnyMJ" pitchFamily="2" charset="0"/>
                        </a:rPr>
                        <a:t>5.70</a:t>
                      </a: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SutonnyMJ" pitchFamily="2" charset="0"/>
                          <a:cs typeface="SutonnyMJ" pitchFamily="2" charset="0"/>
                        </a:rPr>
                        <a:t>51.67</a:t>
                      </a: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cywjk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‡÷kb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12015" marR="1201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2.00GKi/20,000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SutonnyMJ" pitchFamily="2" charset="0"/>
                          <a:cs typeface="SutonnyMJ" pitchFamily="2" charset="0"/>
                        </a:rPr>
                        <a:t>11.40</a:t>
                      </a: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dvqvi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mvwf©m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8576" marR="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5.70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÷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Awdm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8576" marR="85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0.50GKi/20,000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2.85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Mvi¯’vb</a:t>
                      </a:r>
                      <a:endParaRPr lang="en-US" sz="1400" b="1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5.00GKi/20,000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28.52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5556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cwi‡</a:t>
                      </a:r>
                      <a:r>
                        <a:rPr lang="en-US" sz="1600" b="1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l</a:t>
                      </a:r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ev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U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wj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‡dvb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GK&amp;ª‡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P</a:t>
                      </a:r>
                      <a:r>
                        <a:rPr lang="en-US" sz="1400" baseline="0" dirty="0" err="1">
                          <a:latin typeface="SutonnyMJ" pitchFamily="2" charset="0"/>
                          <a:cs typeface="SutonnyMJ" pitchFamily="2" charset="0"/>
                        </a:rPr>
                        <a:t>b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R</a:t>
                      </a: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16946" marR="169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0.50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/30,000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0.00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1.90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22.8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44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we`y¨r</a:t>
                      </a:r>
                      <a:r>
                        <a:rPr lang="bn-IN" sz="1400" baseline="0" dirty="0"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mve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‡÷kb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16946" marR="169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1.00GKi/30,000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3.80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cvwb</a:t>
                      </a:r>
                      <a:r>
                        <a:rPr lang="en-US" sz="14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mieivn</a:t>
                      </a:r>
                      <a:endParaRPr lang="en-US" sz="14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5.70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M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¨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vm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 </a:t>
                      </a:r>
                      <a:r>
                        <a:rPr lang="en-US" sz="1400" dirty="0" err="1">
                          <a:latin typeface="SutonnyMJ" pitchFamily="2" charset="0"/>
                          <a:cs typeface="SutonnyMJ" pitchFamily="2" charset="0"/>
                        </a:rPr>
                        <a:t>mieivn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5.70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Wvw¤ús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mvBU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5.70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423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÷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UªvÝdvi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‡÷kb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28596" marR="285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0.25GKi/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÷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UªvÝdvi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‡÷kb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-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1207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cwienb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L="28596" marR="285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evm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Uvwg©bvj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184" marR="71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4.97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5.70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15.14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UªvK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Uvwg©bvj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dirty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184" marR="71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0.50GKi/20,000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5.85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4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ijI‡q</a:t>
                      </a:r>
                      <a:r>
                        <a:rPr lang="en-US" sz="14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‡÷kb </a:t>
                      </a: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28596" marR="285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1.00GKi/20,000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5.70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A‡UvwiK</a:t>
                      </a:r>
                      <a:r>
                        <a:rPr lang="en-US" sz="14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&amp;ªv ÷‡</a:t>
                      </a:r>
                      <a:r>
                        <a:rPr lang="en-US" sz="14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cR</a:t>
                      </a: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28596" marR="285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0.25GKi/20,000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1.43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902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wiK</a:t>
                      </a:r>
                      <a:r>
                        <a:rPr lang="en-US" sz="1400" u="none" strike="noStrike" kern="1200" baseline="0" dirty="0">
                          <a:latin typeface="SutonnyMJ" pitchFamily="2" charset="0"/>
                          <a:cs typeface="SutonnyMJ" pitchFamily="2" charset="0"/>
                        </a:rPr>
                        <a:t>&amp;ªv ÷‡</a:t>
                      </a:r>
                      <a:r>
                        <a:rPr lang="en-US" sz="1400" u="none" strike="noStrike" kern="1200" baseline="0" dirty="0" err="1">
                          <a:latin typeface="SutonnyMJ" pitchFamily="2" charset="0"/>
                          <a:cs typeface="SutonnyMJ" pitchFamily="2" charset="0"/>
                        </a:rPr>
                        <a:t>cR</a:t>
                      </a:r>
                      <a:endParaRPr lang="en-US" sz="1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28596" marR="285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0.25GKi/20,000 </a:t>
                      </a:r>
                      <a:r>
                        <a:rPr lang="en-US" sz="14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14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91445" marR="91445"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1.43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065E578F-AD0D-45AF-AE4E-314DA177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2437" y="6356357"/>
            <a:ext cx="23114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80603" y="-32084"/>
            <a:ext cx="61334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cÖYq‡bi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Rb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¨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we‡ewPZ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gvb`Û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21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>
            <a:extLst>
              <a:ext uri="{FF2B5EF4-FFF2-40B4-BE49-F238E27FC236}">
                <a16:creationId xmlns="" xmlns:a16="http://schemas.microsoft.com/office/drawing/2014/main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2" y="2556409"/>
            <a:ext cx="8305794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moK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(Traffic &amp; Transportation Management Plan)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AC3DAE53-B083-46D5-890A-C6940BC0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2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639" y="475413"/>
            <a:ext cx="5720366" cy="63825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637" y="475413"/>
            <a:ext cx="5720366" cy="66916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638" y="475413"/>
            <a:ext cx="5720366" cy="66916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" b="4619"/>
          <a:stretch/>
        </p:blipFill>
        <p:spPr>
          <a:xfrm>
            <a:off x="4372494" y="475413"/>
            <a:ext cx="5533507" cy="63825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635" y="475413"/>
            <a:ext cx="5720366" cy="63825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611249"/>
            <a:ext cx="5572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hvZvqvZ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eZ©gvb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wPÎ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B764F538-F855-4BDD-AC61-1C332B4A6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810898"/>
              </p:ext>
            </p:extLst>
          </p:nvPr>
        </p:nvGraphicFramePr>
        <p:xfrm>
          <a:off x="317415" y="1388888"/>
          <a:ext cx="3066245" cy="243236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6366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295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217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kern="12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mo‡Ki</a:t>
                      </a:r>
                      <a:r>
                        <a:rPr lang="en-US" sz="2000" b="1" kern="12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b="1" kern="12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cÖKvi‡f</a:t>
                      </a:r>
                      <a:r>
                        <a:rPr lang="en-US" sz="2000" b="1" kern="12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`  </a:t>
                      </a:r>
                      <a:endParaRPr lang="en-US" sz="2000" b="1" kern="1200" baseline="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‰`N©¨ (</a:t>
                      </a:r>
                      <a:r>
                        <a:rPr lang="en-US" sz="20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</a:tr>
              <a:tr h="4163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r>
                        <a:rPr lang="en-US" sz="2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2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2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100.50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63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2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mwg-cvKv</a:t>
                      </a:r>
                      <a:r>
                        <a:rPr lang="en-US" sz="22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2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4.91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63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KvuPv</a:t>
                      </a:r>
                      <a:r>
                        <a:rPr lang="en-US" sz="2200" b="0" baseline="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200" b="0" baseline="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67.95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</a:tr>
              <a:tr h="4163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dzUcv</a:t>
                      </a:r>
                      <a:r>
                        <a:rPr lang="en-US" sz="2200" b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_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0.71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2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2" marR="74292" marT="37141" marB="371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174.07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 rot="21434802">
            <a:off x="5260977" y="1244006"/>
            <a:ext cx="1251841" cy="184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Moddafarganj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 rot="20553353">
            <a:off x="4523715" y="3603095"/>
            <a:ext cx="1002704" cy="184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Chandpur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 rot="5589097">
            <a:off x="5774890" y="6065834"/>
            <a:ext cx="1306890" cy="181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Munshir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Hat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 rot="3809556">
            <a:off x="7331399" y="5936734"/>
            <a:ext cx="997447" cy="110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Noalkhali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 rot="2469259">
            <a:off x="8430164" y="5942696"/>
            <a:ext cx="1201598" cy="14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Chattogram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 rot="2469259">
            <a:off x="8943449" y="5837374"/>
            <a:ext cx="1100380" cy="191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Nangalkot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 rot="1221734">
            <a:off x="8613304" y="4356029"/>
            <a:ext cx="1198564" cy="195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Choddogram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 rot="17670306">
            <a:off x="8788593" y="652615"/>
            <a:ext cx="1198564" cy="195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Kashi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Nagar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 rot="16405344">
            <a:off x="7143259" y="627077"/>
            <a:ext cx="899874" cy="157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Cumilla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667909" y="797094"/>
            <a:ext cx="1201841" cy="436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Perul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Dakshin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Union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027249" y="2210654"/>
            <a:ext cx="1201841" cy="436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Kandipar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Union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109241" y="3870533"/>
            <a:ext cx="706721" cy="483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Laksam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Purbo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Union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222551" y="5068715"/>
            <a:ext cx="922618" cy="386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Gobindopur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Union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883766" y="5714340"/>
            <a:ext cx="673757" cy="363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Ajgoira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Union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2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152747" y="1"/>
            <a:ext cx="89082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weMZ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gnvcwiKíbvq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vebvmg‚n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7971F220-A2ED-411A-8BE7-55AF5010F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874555"/>
              </p:ext>
            </p:extLst>
          </p:nvPr>
        </p:nvGraphicFramePr>
        <p:xfrm>
          <a:off x="398777" y="858104"/>
          <a:ext cx="3287529" cy="2483613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84408"/>
                <a:gridCol w="951227">
                  <a:extLst>
                    <a:ext uri="{9D8B030D-6E8A-4147-A177-3AD203B41FA5}">
                      <a16:colId xmlns="" xmlns:a16="http://schemas.microsoft.com/office/drawing/2014/main" val="4170722654"/>
                    </a:ext>
                  </a:extLst>
                </a:gridCol>
                <a:gridCol w="1251894">
                  <a:extLst>
                    <a:ext uri="{9D8B030D-6E8A-4147-A177-3AD203B41FA5}">
                      <a16:colId xmlns="" xmlns:a16="http://schemas.microsoft.com/office/drawing/2014/main" val="4008770323"/>
                    </a:ext>
                  </a:extLst>
                </a:gridCol>
              </a:tblGrid>
              <a:tr h="4460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¯’ (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dzU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‰`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N©¨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2445836"/>
                  </a:ext>
                </a:extLst>
              </a:tr>
              <a:tr h="40046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80-120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30.97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37962241"/>
                  </a:ext>
                </a:extLst>
              </a:tr>
              <a:tr h="40046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40-60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22.15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110084"/>
                  </a:ext>
                </a:extLst>
              </a:tr>
              <a:tr h="285972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14.44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203650"/>
                  </a:ext>
                </a:extLst>
              </a:tr>
              <a:tr h="4784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59.06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63407435"/>
                  </a:ext>
                </a:extLst>
              </a:tr>
              <a:tr h="20978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gvU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126.62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671" y="584775"/>
            <a:ext cx="5558329" cy="625013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671" y="584776"/>
            <a:ext cx="5558329" cy="625013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665" y="584774"/>
            <a:ext cx="5558330" cy="625013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659" y="584767"/>
            <a:ext cx="5558336" cy="625014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659" y="584755"/>
            <a:ext cx="5558347" cy="625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4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5362" y="-19620"/>
            <a:ext cx="69172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Pjgvb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gnvcwiKíbvq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</a:t>
            </a:r>
          </a:p>
          <a:p>
            <a:pPr algn="ctr">
              <a:defRPr/>
            </a:pP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vebvi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AmsMwZ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mg‚n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ms‡kva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latin typeface="SutonnyMJ"/>
                <a:cs typeface="SutonnyMJ" pitchFamily="2" charset="0"/>
              </a:rPr>
              <a:t>Y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992160"/>
              </p:ext>
            </p:extLst>
          </p:nvPr>
        </p:nvGraphicFramePr>
        <p:xfrm>
          <a:off x="0" y="1308837"/>
          <a:ext cx="4448528" cy="5515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993"/>
                <a:gridCol w="1041094"/>
                <a:gridCol w="1054441"/>
              </a:tblGrid>
              <a:tr h="723295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mo‡Ki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bvg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cÖ¯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SutonnyMJ"/>
                          <a:ea typeface="+mn-ea"/>
                          <a:cs typeface="SutonnyMJ" pitchFamily="2" charset="0"/>
                        </a:rPr>
                        <a:t>Z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vweZ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¯’ (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dzU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ms‡kvwaZ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¯’ (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dzU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</a:tr>
              <a:tr h="2409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Kzwgjø­v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-‡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bvqvLvjx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moK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120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100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881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jvKmvg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-‡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PŠÏMÖvg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100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36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jvKmvg-bv½j‡KvU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83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jvKmvg-g‡bvniMÄ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47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jvKmvg-gz`vddiMÄ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881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jvKmvg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kÖxqvs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100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881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jvKmvg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evRvi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26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wgkÖx-PzbvwZ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4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evUvLvjx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ms‡hvM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100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43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K‡jR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3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cqvivczi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73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GwZgLvbv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endParaRPr lang="en-US" sz="2000" dirty="0" smtClean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100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50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279" y="914400"/>
            <a:ext cx="5285721" cy="5943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279" y="914400"/>
            <a:ext cx="5285721" cy="5943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279" y="914400"/>
            <a:ext cx="5285721" cy="5943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279" y="914400"/>
            <a:ext cx="5285721" cy="5943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279" y="914400"/>
            <a:ext cx="5285721" cy="5943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279" y="914400"/>
            <a:ext cx="5285721" cy="5943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279" y="914400"/>
            <a:ext cx="5285721" cy="5943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279" y="914400"/>
            <a:ext cx="5285721" cy="5943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279" y="914400"/>
            <a:ext cx="5285721" cy="5943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279" y="914400"/>
            <a:ext cx="5285721" cy="5943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279" y="914400"/>
            <a:ext cx="5285721" cy="59436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279" y="914400"/>
            <a:ext cx="5285721" cy="5943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279" y="914400"/>
            <a:ext cx="5285721" cy="5943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279" y="914400"/>
            <a:ext cx="528572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87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986684" y="0"/>
            <a:ext cx="7516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hvZvqvZ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ms‡kvwaZ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7971F220-A2ED-411A-8BE7-55AF5010F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713458"/>
              </p:ext>
            </p:extLst>
          </p:nvPr>
        </p:nvGraphicFramePr>
        <p:xfrm>
          <a:off x="243166" y="1559706"/>
          <a:ext cx="2850323" cy="2800908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420534">
                  <a:extLst>
                    <a:ext uri="{9D8B030D-6E8A-4147-A177-3AD203B41FA5}">
                      <a16:colId xmlns="" xmlns:a16="http://schemas.microsoft.com/office/drawing/2014/main" val="4170722654"/>
                    </a:ext>
                  </a:extLst>
                </a:gridCol>
                <a:gridCol w="1429789">
                  <a:extLst>
                    <a:ext uri="{9D8B030D-6E8A-4147-A177-3AD203B41FA5}">
                      <a16:colId xmlns="" xmlns:a16="http://schemas.microsoft.com/office/drawing/2014/main" val="4008770323"/>
                    </a:ext>
                  </a:extLst>
                </a:gridCol>
              </a:tblGrid>
              <a:tr h="5880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¯’vi †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20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mo‡Ki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‰`N©¨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2445836"/>
                  </a:ext>
                </a:extLst>
              </a:tr>
              <a:tr h="32596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30.97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37962241"/>
                  </a:ext>
                </a:extLst>
              </a:tr>
              <a:tr h="32596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22.15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110084"/>
                  </a:ext>
                </a:extLst>
              </a:tr>
              <a:tr h="452950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14.44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203650"/>
                  </a:ext>
                </a:extLst>
              </a:tr>
              <a:tr h="4529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A¨vK‡mm</a:t>
                      </a:r>
                      <a:r>
                        <a:rPr lang="en-US" sz="2000" baseline="0" dirty="0" smtClean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aseline="0" dirty="0" err="1" smtClean="0">
                          <a:latin typeface="SutonnyMJ" pitchFamily="2" charset="0"/>
                          <a:cs typeface="SutonnyMJ" pitchFamily="2" charset="0"/>
                        </a:rPr>
                        <a:t>ivW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59.06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63407435"/>
                  </a:ext>
                </a:extLst>
              </a:tr>
              <a:tr h="4529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IqvK</a:t>
                      </a:r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utonnyMJ" pitchFamily="2" charset="0"/>
                          <a:cs typeface="SutonnyMJ" pitchFamily="2" charset="0"/>
                        </a:rPr>
                        <a:t>14.20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43" marB="37143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53" y="556761"/>
            <a:ext cx="6033247" cy="63012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53" y="556761"/>
            <a:ext cx="6033247" cy="63012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53" y="556761"/>
            <a:ext cx="6033247" cy="63012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53" y="556761"/>
            <a:ext cx="6033247" cy="63012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53" y="556761"/>
            <a:ext cx="6033247" cy="63012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52" y="556760"/>
            <a:ext cx="6033247" cy="630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14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>
            <a:extLst>
              <a:ext uri="{FF2B5EF4-FFF2-40B4-BE49-F238E27FC236}">
                <a16:creationId xmlns="" xmlns:a16="http://schemas.microsoft.com/office/drawing/2014/main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6"/>
            <a:ext cx="7391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914400"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®‹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vkb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alt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</a:t>
            </a:r>
            <a:r>
              <a:rPr lang="en-US" altLang="en-US" sz="4000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l</a:t>
            </a:r>
            <a:r>
              <a:rPr lang="en-US" altLang="en-US" sz="4000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kumimoji="0" lang="en-US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(Drainage &amp; Utility Services Plan)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88640D15-AC94-46DC-BAFF-135CC9D47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07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5"/>
          <p:cNvSpPr>
            <a:spLocks noChangeArrowheads="1"/>
          </p:cNvSpPr>
          <p:nvPr/>
        </p:nvSpPr>
        <p:spPr bwMode="auto">
          <a:xfrm>
            <a:off x="381001" y="-184666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2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9180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974270" y="6316914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D6BADE7-1BFA-48A6-A73A-27DA14F072B3}" type="slidenum">
              <a:rPr lang="en-US" altLang="en-US">
                <a:solidFill>
                  <a:srgbClr val="A3A3A3"/>
                </a:solidFill>
              </a:rPr>
              <a:pPr/>
              <a:t>24</a:t>
            </a:fld>
            <a:endParaRPr lang="en-US" altLang="en-US" dirty="0">
              <a:solidFill>
                <a:srgbClr val="A3A3A3"/>
              </a:solidFill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="" xmlns:a16="http://schemas.microsoft.com/office/drawing/2014/main" id="{B764F538-F855-4BDD-AC61-1C332B4A6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071439"/>
              </p:ext>
            </p:extLst>
          </p:nvPr>
        </p:nvGraphicFramePr>
        <p:xfrm>
          <a:off x="0" y="1253279"/>
          <a:ext cx="3359726" cy="27031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6366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230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21795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cÖKvi‡f</a:t>
                      </a:r>
                      <a:r>
                        <a:rPr kumimoji="0" lang="en-US" sz="2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`</a:t>
                      </a:r>
                      <a:endParaRPr kumimoji="0" lang="en-US" sz="2000" b="1" u="none" strike="noStrike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wb</a:t>
                      </a:r>
                      <a:r>
                        <a:rPr kumimoji="0" lang="en-US" sz="2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®‹</a:t>
                      </a:r>
                      <a:r>
                        <a:rPr kumimoji="0" lang="en-US" sz="20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vkb</a:t>
                      </a:r>
                      <a:r>
                        <a:rPr kumimoji="0" lang="en-US" sz="2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c‡_</a:t>
                      </a:r>
                      <a:r>
                        <a:rPr kumimoji="0" lang="en-US" sz="20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</a:t>
                      </a:r>
                      <a:r>
                        <a:rPr kumimoji="0" lang="en-US" sz="2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‰`N©¨</a:t>
                      </a:r>
                    </a:p>
                    <a:p>
                      <a:pPr algn="ctr"/>
                      <a:r>
                        <a:rPr kumimoji="0" lang="en-US" sz="2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(</a:t>
                      </a:r>
                      <a:r>
                        <a:rPr kumimoji="0" lang="en-US" sz="20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.)</a:t>
                      </a:r>
                    </a:p>
                  </a:txBody>
                  <a:tcPr marL="7739" marR="7739" marT="77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</a:tr>
              <a:tr h="41635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cÖvK</a:t>
                      </a:r>
                      <a:r>
                        <a:rPr kumimoji="0" lang="en-US" altLang="en-US" sz="20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…</a:t>
                      </a:r>
                      <a:r>
                        <a:rPr kumimoji="0" lang="en-US" altLang="en-US" sz="20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wZK</a:t>
                      </a:r>
                      <a:r>
                        <a:rPr kumimoji="0" lang="en-US" altLang="en-US" sz="20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†</a:t>
                      </a:r>
                      <a:r>
                        <a:rPr kumimoji="0" lang="en-US" sz="20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Wªb</a:t>
                      </a:r>
                      <a:r>
                        <a:rPr kumimoji="0" lang="en-US" sz="20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kumimoji="0" lang="en-US" sz="20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b`x</a:t>
                      </a:r>
                      <a:r>
                        <a:rPr kumimoji="0" lang="en-US" sz="20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/</a:t>
                      </a:r>
                      <a:r>
                        <a:rPr kumimoji="0" lang="en-US" sz="20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Lvj</a:t>
                      </a:r>
                      <a:r>
                        <a:rPr kumimoji="0" lang="en-US" sz="20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7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32.68 </a:t>
                      </a:r>
                      <a:r>
                        <a:rPr kumimoji="0" lang="en-US" sz="2000" b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kumimoji="0" lang="en-US" sz="20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77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30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cvKv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2000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10.59</a:t>
                      </a:r>
                      <a:r>
                        <a:rPr lang="en-US" sz="2000" u="none" strike="noStrike" baseline="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u="none" strike="noStrike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u="none" strike="noStrike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49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KvuPv</a:t>
                      </a:r>
                      <a:r>
                        <a:rPr lang="en-US" sz="200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aseline="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2000" baseline="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0.86 </a:t>
                      </a:r>
                      <a:r>
                        <a:rPr lang="en-US" sz="2000" u="none" strike="noStrike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u="none" strike="noStrike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</a:tr>
              <a:tr h="290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kumimoji="0"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AvDUdj</a:t>
                      </a:r>
                      <a:endParaRPr kumimoji="0"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2" marR="74292" marT="37117" marB="371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 </a:t>
                      </a:r>
                      <a:r>
                        <a:rPr kumimoji="0"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wU</a:t>
                      </a:r>
                      <a:endParaRPr kumimoji="0"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EA"/>
                    </a:solidFill>
                  </a:tcPr>
                </a:tc>
              </a:tr>
              <a:tr h="1889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2" marR="74292" marT="37117" marB="371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44.13 </a:t>
                      </a:r>
                      <a:r>
                        <a:rPr lang="en-US" sz="2000" u="none" strike="noStrike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u="none" strike="noStrike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7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3"/>
          <a:stretch/>
        </p:blipFill>
        <p:spPr>
          <a:xfrm>
            <a:off x="4043459" y="184666"/>
            <a:ext cx="5862541" cy="66733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184666"/>
            <a:ext cx="5862541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184666"/>
            <a:ext cx="586254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184666"/>
            <a:ext cx="5862541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3"/>
          <a:stretch/>
        </p:blipFill>
        <p:spPr>
          <a:xfrm>
            <a:off x="4043459" y="184666"/>
            <a:ext cx="5862541" cy="6673334"/>
          </a:xfrm>
          <a:prstGeom prst="rect">
            <a:avLst/>
          </a:prstGeom>
        </p:spPr>
      </p:pic>
      <p:sp>
        <p:nvSpPr>
          <p:cNvPr id="44034" name="Rectangle 3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5943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cÖKí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GjvKv‡Z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e¨e¯’vi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wPÎ</a:t>
            </a:r>
            <a:endParaRPr lang="en-US" sz="3200" b="1" dirty="0"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196" y="1253279"/>
            <a:ext cx="566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6555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5"/>
          <p:cNvSpPr>
            <a:spLocks noChangeArrowheads="1"/>
          </p:cNvSpPr>
          <p:nvPr/>
        </p:nvSpPr>
        <p:spPr bwMode="auto">
          <a:xfrm>
            <a:off x="381001" y="-184666"/>
            <a:ext cx="184731" cy="369332"/>
          </a:xfrm>
          <a:prstGeom prst="rect">
            <a:avLst/>
          </a:prstGeom>
          <a:noFill/>
          <a:ln>
            <a:noFill/>
          </a:ln>
          <a:effectLst>
            <a:prstShdw prst="shdw12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9180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974270" y="6894596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D6BADE7-1BFA-48A6-A73A-27DA14F072B3}" type="slidenum">
              <a:rPr lang="en-US" altLang="en-US">
                <a:solidFill>
                  <a:srgbClr val="A3A3A3"/>
                </a:solidFill>
              </a:rPr>
              <a:pPr/>
              <a:t>25</a:t>
            </a:fld>
            <a:endParaRPr lang="en-US" altLang="en-US" dirty="0">
              <a:solidFill>
                <a:srgbClr val="A3A3A3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3" t="3352" r="3082" b="6944"/>
          <a:stretch/>
        </p:blipFill>
        <p:spPr>
          <a:xfrm>
            <a:off x="4354302" y="706070"/>
            <a:ext cx="5371006" cy="615193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1088"/>
              </p:ext>
            </p:extLst>
          </p:nvPr>
        </p:nvGraphicFramePr>
        <p:xfrm>
          <a:off x="8789" y="715492"/>
          <a:ext cx="4034670" cy="57282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4408"/>
                <a:gridCol w="2443327"/>
                <a:gridCol w="1006935"/>
              </a:tblGrid>
              <a:tr h="8202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Sl.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River &amp; Canal Name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Length</a:t>
                      </a:r>
                      <a:endParaRPr lang="en-US" sz="18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(km)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4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01.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Dakatia River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7.10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4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02.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Fatapur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4.49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4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03.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Jashpur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2.79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4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04.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Zila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Parishad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0.43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330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05.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Uttor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Laksam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Nasratpur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0.46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175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06.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Paschimgaon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Hazari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3.50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4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07.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Kadra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1.65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08.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Uttorkul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2.37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4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09.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Suruj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2.51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4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Colara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2.21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4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Chaltatoli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1.10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4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Misree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Samaspur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4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Batakhali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1.49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4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14.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Kumardoga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319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Dhakkhin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Laksam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0.46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4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Dhamoicha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0.33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4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17.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Sreepur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0.24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4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18.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Changanj</a:t>
                      </a:r>
                      <a:r>
                        <a:rPr lang="en-US" sz="1400" dirty="0">
                          <a:effectLst/>
                        </a:rPr>
                        <a:t> Bazar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0.17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438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Length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32.69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476154"/>
            <a:ext cx="5862541" cy="68580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302" y="476154"/>
            <a:ext cx="5551698" cy="6381846"/>
          </a:xfrm>
          <a:prstGeom prst="rect">
            <a:avLst/>
          </a:prstGeom>
        </p:spPr>
      </p:pic>
      <p:sp>
        <p:nvSpPr>
          <p:cNvPr id="44034" name="Rectangle 3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0" y="-40559"/>
            <a:ext cx="5943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cÖKí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GjvKv‡Z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cÖvK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…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wZK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W«‡bi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wPÎ</a:t>
            </a:r>
            <a:endParaRPr lang="en-US" sz="3200" b="1" dirty="0"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 rot="21434802">
            <a:off x="5226252" y="1244006"/>
            <a:ext cx="1251841" cy="184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Moddafarganj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Rectangle 59"/>
          <p:cNvSpPr/>
          <p:nvPr/>
        </p:nvSpPr>
        <p:spPr>
          <a:xfrm rot="20553353">
            <a:off x="4358847" y="3699571"/>
            <a:ext cx="1002704" cy="184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Chandpur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Rectangle 61"/>
          <p:cNvSpPr/>
          <p:nvPr/>
        </p:nvSpPr>
        <p:spPr>
          <a:xfrm rot="5589097">
            <a:off x="5679918" y="6142189"/>
            <a:ext cx="1306890" cy="181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Munshir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Hat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/>
          <p:cNvSpPr/>
          <p:nvPr/>
        </p:nvSpPr>
        <p:spPr>
          <a:xfrm rot="3809556">
            <a:off x="7273706" y="6057526"/>
            <a:ext cx="997447" cy="110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Noalkhali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65"/>
          <p:cNvSpPr/>
          <p:nvPr/>
        </p:nvSpPr>
        <p:spPr>
          <a:xfrm rot="2469259">
            <a:off x="8427515" y="6081622"/>
            <a:ext cx="1201598" cy="14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Chattogram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Rectangle 66"/>
          <p:cNvSpPr/>
          <p:nvPr/>
        </p:nvSpPr>
        <p:spPr>
          <a:xfrm rot="2469259">
            <a:off x="8943432" y="5974647"/>
            <a:ext cx="1100380" cy="191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Nangalkot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 rot="1221734">
            <a:off x="8632038" y="4470104"/>
            <a:ext cx="1198564" cy="195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Choddogram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/>
          <p:cNvSpPr/>
          <p:nvPr/>
        </p:nvSpPr>
        <p:spPr>
          <a:xfrm rot="17670306">
            <a:off x="8788593" y="652615"/>
            <a:ext cx="1198564" cy="195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Kashi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Nagar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 rot="16453092">
            <a:off x="7096959" y="627077"/>
            <a:ext cx="899874" cy="157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Cumilla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667909" y="797094"/>
            <a:ext cx="1201841" cy="436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Perul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Dakshin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Union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5027249" y="2210654"/>
            <a:ext cx="1201841" cy="436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Kandipar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Union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9115866" y="3971438"/>
            <a:ext cx="706721" cy="483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Laksam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Purbo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Union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5115543" y="5203779"/>
            <a:ext cx="922618" cy="386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Gobindopur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Union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7852981" y="5869237"/>
            <a:ext cx="673757" cy="363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Ajgoira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Union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7173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7193</TotalTime>
  <Words>1874</Words>
  <Application>Microsoft Office PowerPoint</Application>
  <PresentationFormat>A4 Paper (210x297 mm)</PresentationFormat>
  <Paragraphs>785</Paragraphs>
  <Slides>25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DDCL</dc:creator>
  <cp:lastModifiedBy>Windows User</cp:lastModifiedBy>
  <cp:revision>450</cp:revision>
  <cp:lastPrinted>2019-09-16T09:43:19Z</cp:lastPrinted>
  <dcterms:created xsi:type="dcterms:W3CDTF">2018-10-07T10:06:19Z</dcterms:created>
  <dcterms:modified xsi:type="dcterms:W3CDTF">2022-08-06T01:31:30Z</dcterms:modified>
</cp:coreProperties>
</file>